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709" r:id="rId4"/>
    <p:sldMasterId id="2147483747" r:id="rId5"/>
    <p:sldMasterId id="2147483795" r:id="rId6"/>
    <p:sldMasterId id="2147483810" r:id="rId7"/>
  </p:sldMasterIdLst>
  <p:notesMasterIdLst>
    <p:notesMasterId r:id="rId46"/>
  </p:notesMasterIdLst>
  <p:handoutMasterIdLst>
    <p:handoutMasterId r:id="rId47"/>
  </p:handoutMasterIdLst>
  <p:sldIdLst>
    <p:sldId id="597" r:id="rId8"/>
    <p:sldId id="806" r:id="rId9"/>
    <p:sldId id="613" r:id="rId10"/>
    <p:sldId id="895" r:id="rId11"/>
    <p:sldId id="869" r:id="rId12"/>
    <p:sldId id="898" r:id="rId13"/>
    <p:sldId id="875" r:id="rId14"/>
    <p:sldId id="877" r:id="rId15"/>
    <p:sldId id="894" r:id="rId16"/>
    <p:sldId id="872" r:id="rId17"/>
    <p:sldId id="878" r:id="rId18"/>
    <p:sldId id="880" r:id="rId19"/>
    <p:sldId id="881" r:id="rId20"/>
    <p:sldId id="901" r:id="rId21"/>
    <p:sldId id="883" r:id="rId22"/>
    <p:sldId id="886" r:id="rId23"/>
    <p:sldId id="890" r:id="rId24"/>
    <p:sldId id="892" r:id="rId25"/>
    <p:sldId id="893" r:id="rId26"/>
    <p:sldId id="812" r:id="rId27"/>
    <p:sldId id="902" r:id="rId28"/>
    <p:sldId id="809" r:id="rId29"/>
    <p:sldId id="813" r:id="rId30"/>
    <p:sldId id="850" r:id="rId31"/>
    <p:sldId id="849" r:id="rId32"/>
    <p:sldId id="903" r:id="rId33"/>
    <p:sldId id="810" r:id="rId34"/>
    <p:sldId id="851" r:id="rId35"/>
    <p:sldId id="852" r:id="rId36"/>
    <p:sldId id="854" r:id="rId37"/>
    <p:sldId id="856" r:id="rId38"/>
    <p:sldId id="857" r:id="rId39"/>
    <p:sldId id="858" r:id="rId40"/>
    <p:sldId id="859" r:id="rId41"/>
    <p:sldId id="862" r:id="rId42"/>
    <p:sldId id="904" r:id="rId43"/>
    <p:sldId id="864" r:id="rId44"/>
    <p:sldId id="497" r:id="rId45"/>
  </p:sldIdLst>
  <p:sldSz cx="9144000" cy="6858000" type="screen4x3"/>
  <p:notesSz cx="9929813" cy="679767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9056146B-2F15-48A4-B7C0-FA91970E23E9}">
          <p14:sldIdLst>
            <p14:sldId id="597"/>
            <p14:sldId id="806"/>
            <p14:sldId id="613"/>
            <p14:sldId id="895"/>
            <p14:sldId id="869"/>
            <p14:sldId id="898"/>
            <p14:sldId id="875"/>
            <p14:sldId id="877"/>
            <p14:sldId id="894"/>
            <p14:sldId id="872"/>
            <p14:sldId id="878"/>
            <p14:sldId id="880"/>
            <p14:sldId id="881"/>
            <p14:sldId id="901"/>
            <p14:sldId id="883"/>
            <p14:sldId id="886"/>
            <p14:sldId id="890"/>
            <p14:sldId id="892"/>
            <p14:sldId id="893"/>
            <p14:sldId id="812"/>
            <p14:sldId id="902"/>
            <p14:sldId id="809"/>
            <p14:sldId id="813"/>
            <p14:sldId id="850"/>
            <p14:sldId id="849"/>
            <p14:sldId id="903"/>
            <p14:sldId id="810"/>
            <p14:sldId id="851"/>
            <p14:sldId id="852"/>
            <p14:sldId id="854"/>
            <p14:sldId id="856"/>
            <p14:sldId id="857"/>
            <p14:sldId id="858"/>
            <p14:sldId id="859"/>
            <p14:sldId id="862"/>
            <p14:sldId id="904"/>
            <p14:sldId id="864"/>
            <p14:sldId id="4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8B643D"/>
    <a:srgbClr val="FF6600"/>
    <a:srgbClr val="993300"/>
    <a:srgbClr val="9CD3DA"/>
    <a:srgbClr val="3A8F98"/>
    <a:srgbClr val="FCEBD4"/>
    <a:srgbClr val="FFF0D1"/>
    <a:srgbClr val="FFCC66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佈景主題樣式 2 - 輔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18" autoAdjust="0"/>
    <p:restoredTop sz="93539" autoAdjust="0"/>
  </p:normalViewPr>
  <p:slideViewPr>
    <p:cSldViewPr>
      <p:cViewPr varScale="1">
        <p:scale>
          <a:sx n="57" d="100"/>
          <a:sy n="57" d="100"/>
        </p:scale>
        <p:origin x="1336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1788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張曉琪" userId="10f1a050-41c0-4cec-a6b6-282577a5b643" providerId="ADAL" clId="{D41E227E-4060-4BC0-89CB-8DC49D4D6477}"/>
    <pc:docChg chg="modSld">
      <pc:chgData name="張曉琪" userId="10f1a050-41c0-4cec-a6b6-282577a5b643" providerId="ADAL" clId="{D41E227E-4060-4BC0-89CB-8DC49D4D6477}" dt="2022-11-17T04:28:55.989" v="0" actId="207"/>
      <pc:docMkLst>
        <pc:docMk/>
      </pc:docMkLst>
      <pc:sldChg chg="modSp">
        <pc:chgData name="張曉琪" userId="10f1a050-41c0-4cec-a6b6-282577a5b643" providerId="ADAL" clId="{D41E227E-4060-4BC0-89CB-8DC49D4D6477}" dt="2022-11-17T04:28:55.989" v="0" actId="207"/>
        <pc:sldMkLst>
          <pc:docMk/>
          <pc:sldMk cId="3013436543" sldId="858"/>
        </pc:sldMkLst>
        <pc:spChg chg="mod">
          <ac:chgData name="張曉琪" userId="10f1a050-41c0-4cec-a6b6-282577a5b643" providerId="ADAL" clId="{D41E227E-4060-4BC0-89CB-8DC49D4D6477}" dt="2022-11-17T04:28:55.989" v="0" actId="207"/>
          <ac:spMkLst>
            <pc:docMk/>
            <pc:sldMk cId="3013436543" sldId="858"/>
            <ac:spMk id="3" creationId="{8D9A3C59-D7A8-454A-BDC0-DCD1C438BD0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919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5171" y="0"/>
            <a:ext cx="4302919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6218"/>
            <a:ext cx="4302919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5171" y="6456218"/>
            <a:ext cx="4302919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FF3F1478-535A-4163-B4D4-A07BF8932B7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89334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919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5171" y="0"/>
            <a:ext cx="4302919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09588"/>
            <a:ext cx="3398837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982" y="3228896"/>
            <a:ext cx="7943850" cy="30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218"/>
            <a:ext cx="4302919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5171" y="6456218"/>
            <a:ext cx="4302919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468E7899-E60C-4EFC-9DDA-617C9C209D2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398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E7899-E60C-4EFC-9DDA-617C9C209D22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8609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E7899-E60C-4EFC-9DDA-617C9C209D22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9178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E7899-E60C-4EFC-9DDA-617C9C209D22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2992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E7899-E60C-4EFC-9DDA-617C9C209D22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77492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E7899-E60C-4EFC-9DDA-617C9C209D22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65508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E7899-E60C-4EFC-9DDA-617C9C209D22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10294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E7899-E60C-4EFC-9DDA-617C9C209D22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7800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E7899-E60C-4EFC-9DDA-617C9C209D22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75644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DC6A99-45DE-4F0E-9CFD-72C7BFB2A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EEE6E46-D07A-4FE7-9370-55ADB339C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12604AB-58EA-40CB-823E-5279CB1DA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EA8-D1B7-46D9-BD19-EBD29F1B0C80}" type="datetime1">
              <a:rPr lang="zh-TW" altLang="en-US" smtClean="0"/>
              <a:t>2022/12/8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1D2D51A-6795-4B89-ACF6-9C0BCB642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057EFC1-FD68-4E1E-8467-82D221839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4144-C11C-4672-8187-64ACE338E2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1373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D9FDA8-5347-48DE-B798-5925ACD23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838C9C5-0D80-4F3B-B72C-FF279C8B2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FB41FF9-0356-49C5-A94E-44B52806D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5316563-D547-448A-B4D7-0683BE24B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B8C5E-D556-4B9B-8699-4AA45238BE50}" type="datetime1">
              <a:rPr lang="zh-TW" altLang="en-US" smtClean="0"/>
              <a:t>2022/12/8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C68D585-3D7D-416C-BA6B-E0FF46ED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5FFB43B-CD3F-447B-9C5C-FFA37D9FE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4144-C11C-4672-8187-64ACE338E2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171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FA0731-2D27-46EA-B5C8-82A6319A9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5767B1D-CD29-4EB3-BBC3-8F1CA35B4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744D843-19EC-4267-B0C6-659C7E2C4A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D493A58-1CBE-4342-A785-18C05B4D9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2D71D-AF5F-4188-ADEF-EACE16D3680E}" type="datetime1">
              <a:rPr lang="zh-TW" altLang="en-US" smtClean="0"/>
              <a:t>2022/12/8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A6BF4C7-4EA8-436A-84FE-71B168BAD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523BCA8-8D19-4133-89EB-886D89483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4144-C11C-4672-8187-64ACE338E2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1838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C2737C-F8D8-40E5-99AE-2FB95DEFB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C12A998-F58C-49BA-9727-4D7FA9040F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85D8AC1-8659-49A2-845E-82EAA32F5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4F4F-4A9F-4EE5-B672-8122D7E624AB}" type="datetime1">
              <a:rPr lang="zh-TW" altLang="en-US" smtClean="0"/>
              <a:t>2022/12/8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67362BC-DF4E-49DB-B605-1859EC07A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223ED2E-A4D1-495D-B456-82868D09D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4144-C11C-4672-8187-64ACE338E2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7165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4744600-7C7A-4CA3-91C4-56EC8DCBC8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0347549-A7B7-406A-A380-C1E5F0FB7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06EC9C8-2808-445D-95D0-D9190DEE9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91C49-3110-41C2-80AE-E0E042CAF909}" type="datetime1">
              <a:rPr lang="zh-TW" altLang="en-US" smtClean="0"/>
              <a:t>2022/12/8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E559EDD-29F1-4718-90FE-C52C8A40D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C7E5175-C50A-42F7-B972-AAD24D343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4144-C11C-4672-8187-64ACE338E2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7330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0DCC063-FF80-485B-856C-21BEA9988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562800-41FE-4A9C-B24B-2B655466261C}" type="datetime1">
              <a:rPr lang="zh-TW" altLang="en-US" smtClean="0"/>
              <a:t>2022/12/8</a:t>
            </a:fld>
            <a:endParaRPr lang="en-US" altLang="zh-TW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72038FB-0C80-4594-A272-32166755B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AC5C54F5-00E1-4B2A-A0BA-ED560A7E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999EA-26B2-4AB3-B50E-A66393BFD4B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" name="標題 9">
            <a:extLst>
              <a:ext uri="{FF2B5EF4-FFF2-40B4-BE49-F238E27FC236}">
                <a16:creationId xmlns:a16="http://schemas.microsoft.com/office/drawing/2014/main" id="{0C0BDE00-77AD-46A8-9CD8-AA999CC0E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215706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>
                <a:solidFill>
                  <a:prstClr val="black">
                    <a:tint val="75000"/>
                  </a:prstClr>
                </a:solidFill>
              </a:rPr>
              <a:t>政大數位學習教與學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B7E2-40A6-4921-9FA4-72BF07DE9EA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641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>
                <a:solidFill>
                  <a:prstClr val="black">
                    <a:tint val="75000"/>
                  </a:prstClr>
                </a:solidFill>
              </a:rPr>
              <a:t>政大數位學習教與學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B7E2-40A6-4921-9FA4-72BF07DE9EA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431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>
                <a:solidFill>
                  <a:prstClr val="black">
                    <a:tint val="75000"/>
                  </a:prstClr>
                </a:solidFill>
              </a:rPr>
              <a:t>政大數位學習教與學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B7E2-40A6-4921-9FA4-72BF07DE9EA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46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>
                <a:solidFill>
                  <a:prstClr val="black">
                    <a:tint val="75000"/>
                  </a:prstClr>
                </a:solidFill>
              </a:rPr>
              <a:t>政大數位學習教與學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B7E2-40A6-4921-9FA4-72BF07DE9EA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426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>
                <a:solidFill>
                  <a:prstClr val="black">
                    <a:tint val="75000"/>
                  </a:prstClr>
                </a:solidFill>
              </a:rPr>
              <a:t>政大數位學習教與學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B7E2-40A6-4921-9FA4-72BF07DE9EA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3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1F7872-33D2-4175-80AA-60616BB6C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3050" indent="0">
              <a:defRPr b="1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0BB5A4F-E394-4131-AE2E-D53C599C3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800" b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00100" indent="-342900">
              <a:buFont typeface="微軟正黑體" panose="020B0604030504040204" pitchFamily="34" charset="-120"/>
              <a:buChar char="◎"/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66FF200-018D-43AB-8456-71511D737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D663-E830-4A34-8C41-B125B3CAF108}" type="datetime1">
              <a:rPr lang="zh-TW" altLang="en-US" smtClean="0"/>
              <a:t>2022/12/8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AD4CC85-E8C8-4787-AFCE-ACBADF0A5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751F417-EA81-44FF-A642-D46C9A324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4144-C11C-4672-8187-64ACE338E2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3602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>
                <a:solidFill>
                  <a:prstClr val="black">
                    <a:tint val="75000"/>
                  </a:prstClr>
                </a:solidFill>
              </a:rPr>
              <a:t>政大數位學習教與學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B7E2-40A6-4921-9FA4-72BF07DE9EA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991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>
                <a:solidFill>
                  <a:prstClr val="black">
                    <a:tint val="75000"/>
                  </a:prstClr>
                </a:solidFill>
              </a:rPr>
              <a:t>政大數位學習教與學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B7E2-40A6-4921-9FA4-72BF07DE9EA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219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>
                <a:solidFill>
                  <a:prstClr val="black">
                    <a:tint val="75000"/>
                  </a:prstClr>
                </a:solidFill>
              </a:rPr>
              <a:t>政大數位學習教與學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B7E2-40A6-4921-9FA4-72BF07DE9EA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6457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>
                <a:solidFill>
                  <a:prstClr val="black">
                    <a:tint val="75000"/>
                  </a:prstClr>
                </a:solidFill>
              </a:rPr>
              <a:t>政大數位學習教與學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B7E2-40A6-4921-9FA4-72BF07DE9EA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4128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>
                <a:solidFill>
                  <a:prstClr val="black">
                    <a:tint val="75000"/>
                  </a:prstClr>
                </a:solidFill>
              </a:rPr>
              <a:t>政大數位學習教與學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B7E2-40A6-4921-9FA4-72BF07DE9EA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633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>
                <a:solidFill>
                  <a:prstClr val="black">
                    <a:tint val="75000"/>
                  </a:prstClr>
                </a:solidFill>
              </a:rPr>
              <a:t>政大數位學習教與學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B7E2-40A6-4921-9FA4-72BF07DE9EA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4687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252525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entury Gothic"/>
                <a:cs typeface="Century Gothic"/>
              </a:defRPr>
            </a:lvl1pPr>
          </a:lstStyle>
          <a:p>
            <a:pPr marL="12700"/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entury Gothic"/>
                <a:cs typeface="Century Gothic"/>
              </a:defRPr>
            </a:lvl1pPr>
          </a:lstStyle>
          <a:p>
            <a:pPr marL="12700"/>
            <a:r>
              <a:rPr lang="zh-TW" altLang="en-US"/>
              <a:t>政大數位學習教與學</a:t>
            </a:r>
            <a:endParaRPr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9820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>
              <a:solidFill>
                <a:srgbClr val="000000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solidFill>
                <a:srgbClr val="000000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0DCC063-FF80-485B-856C-21BEA9988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>
                <a:solidFill>
                  <a:srgbClr val="000000"/>
                </a:solidFill>
              </a:rPr>
              <a:t>政大數位學習教與學</a:t>
            </a: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72038FB-0C80-4594-A272-32166755B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AC5C54F5-00E1-4B2A-A0BA-ED560A7E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999EA-26B2-4AB3-B50E-A66393BFD4B6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" name="標題 9">
            <a:extLst>
              <a:ext uri="{FF2B5EF4-FFF2-40B4-BE49-F238E27FC236}">
                <a16:creationId xmlns:a16="http://schemas.microsoft.com/office/drawing/2014/main" id="{0C0BDE00-77AD-46A8-9CD8-AA999CC0E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424329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>
              <a:solidFill>
                <a:srgbClr val="000000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solidFill>
                <a:srgbClr val="000000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0DCC063-FF80-485B-856C-21BEA9988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>
                <a:solidFill>
                  <a:srgbClr val="000000"/>
                </a:solidFill>
              </a:rPr>
              <a:t>政大數位學習教與學</a:t>
            </a: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72038FB-0C80-4594-A272-32166755B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AC5C54F5-00E1-4B2A-A0BA-ED560A7E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999EA-26B2-4AB3-B50E-A66393BFD4B6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" name="標題 9">
            <a:extLst>
              <a:ext uri="{FF2B5EF4-FFF2-40B4-BE49-F238E27FC236}">
                <a16:creationId xmlns:a16="http://schemas.microsoft.com/office/drawing/2014/main" id="{0C0BDE00-77AD-46A8-9CD8-AA999CC0E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3329261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>
              <a:solidFill>
                <a:srgbClr val="000000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solidFill>
                <a:srgbClr val="000000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0DCC063-FF80-485B-856C-21BEA9988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>
                <a:solidFill>
                  <a:srgbClr val="000000"/>
                </a:solidFill>
              </a:rPr>
              <a:t>政大數位學習教與學</a:t>
            </a: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72038FB-0C80-4594-A272-32166755B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AC5C54F5-00E1-4B2A-A0BA-ED560A7E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999EA-26B2-4AB3-B50E-A66393BFD4B6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" name="標題 9">
            <a:extLst>
              <a:ext uri="{FF2B5EF4-FFF2-40B4-BE49-F238E27FC236}">
                <a16:creationId xmlns:a16="http://schemas.microsoft.com/office/drawing/2014/main" id="{0C0BDE00-77AD-46A8-9CD8-AA999CC0E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525021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1F7872-33D2-4175-80AA-60616BB6C4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26876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  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0BB5A4F-E394-4131-AE2E-D53C599C3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3200"/>
            </a:lvl1pPr>
            <a:lvl2pPr marL="800100" indent="-342900">
              <a:buFont typeface="微軟正黑體" panose="020B0604030504040204" pitchFamily="34" charset="-120"/>
              <a:buChar char="◎"/>
              <a:defRPr sz="2800"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66FF200-018D-43AB-8456-71511D737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D663-E830-4A34-8C41-B125B3CAF108}" type="datetime1">
              <a:rPr lang="zh-TW" altLang="en-US" smtClean="0"/>
              <a:t>2022/12/8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AD4CC85-E8C8-4787-AFCE-ACBADF0A5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751F417-EA81-44FF-A642-D46C9A324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4144-C11C-4672-8187-64ACE338E2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84238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11350"/>
            <a:ext cx="8229600" cy="4525963"/>
          </a:xfrm>
        </p:spPr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  <a:lvl2pPr>
              <a:defRPr>
                <a:latin typeface="微軟正黑體" pitchFamily="34" charset="-120"/>
                <a:ea typeface="微軟正黑體" pitchFamily="34" charset="-120"/>
              </a:defRPr>
            </a:lvl2pPr>
            <a:lvl3pPr>
              <a:defRPr>
                <a:latin typeface="微軟正黑體" pitchFamily="34" charset="-120"/>
                <a:ea typeface="微軟正黑體" pitchFamily="34" charset="-120"/>
              </a:defRPr>
            </a:lvl3pPr>
            <a:lvl4pPr>
              <a:defRPr>
                <a:latin typeface="微軟正黑體" pitchFamily="34" charset="-120"/>
                <a:ea typeface="微軟正黑體" pitchFamily="34" charset="-120"/>
              </a:defRPr>
            </a:lvl4pPr>
            <a:lvl5pPr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6" name="標題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912768" cy="11430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 algn="l">
              <a:defRPr sz="36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244590"/>
            <a:ext cx="18288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srgbClr val="000000"/>
                </a:solidFill>
                <a:latin typeface="Tahoma"/>
                <a:ea typeface="標楷體"/>
                <a:cs typeface="+mn-cs"/>
              </a:defRPr>
            </a:lvl1pPr>
          </a:lstStyle>
          <a:p>
            <a:pPr>
              <a:defRPr/>
            </a:pPr>
            <a:r>
              <a:rPr lang="zh-TW" altLang="en-US"/>
              <a:t>政大數位學習教與學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DF0C57C-626A-4018-9673-B78AA8E7E91A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548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11350"/>
            <a:ext cx="8229600" cy="4525963"/>
          </a:xfrm>
        </p:spPr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  <a:lvl2pPr>
              <a:defRPr>
                <a:latin typeface="微軟正黑體" pitchFamily="34" charset="-120"/>
                <a:ea typeface="微軟正黑體" pitchFamily="34" charset="-120"/>
              </a:defRPr>
            </a:lvl2pPr>
            <a:lvl3pPr>
              <a:defRPr>
                <a:latin typeface="微軟正黑體" pitchFamily="34" charset="-120"/>
                <a:ea typeface="微軟正黑體" pitchFamily="34" charset="-120"/>
              </a:defRPr>
            </a:lvl3pPr>
            <a:lvl4pPr>
              <a:defRPr>
                <a:latin typeface="微軟正黑體" pitchFamily="34" charset="-120"/>
                <a:ea typeface="微軟正黑體" pitchFamily="34" charset="-120"/>
              </a:defRPr>
            </a:lvl4pPr>
            <a:lvl5pPr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6" name="標題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912768" cy="11430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 algn="l">
              <a:defRPr sz="36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244590"/>
            <a:ext cx="18288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srgbClr val="000000"/>
                </a:solidFill>
                <a:latin typeface="Tahoma"/>
                <a:ea typeface="標楷體"/>
                <a:cs typeface="+mn-cs"/>
              </a:defRPr>
            </a:lvl1pPr>
          </a:lstStyle>
          <a:p>
            <a:pPr>
              <a:defRPr/>
            </a:pPr>
            <a:r>
              <a:rPr lang="zh-TW" altLang="en-US"/>
              <a:t>政大數位學習教與學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DF0C57C-626A-4018-9673-B78AA8E7E91A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7106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11350"/>
            <a:ext cx="8229600" cy="4525963"/>
          </a:xfrm>
        </p:spPr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  <a:lvl2pPr>
              <a:defRPr>
                <a:latin typeface="微軟正黑體" pitchFamily="34" charset="-120"/>
                <a:ea typeface="微軟正黑體" pitchFamily="34" charset="-120"/>
              </a:defRPr>
            </a:lvl2pPr>
            <a:lvl3pPr>
              <a:defRPr>
                <a:latin typeface="微軟正黑體" pitchFamily="34" charset="-120"/>
                <a:ea typeface="微軟正黑體" pitchFamily="34" charset="-120"/>
              </a:defRPr>
            </a:lvl3pPr>
            <a:lvl4pPr>
              <a:defRPr>
                <a:latin typeface="微軟正黑體" pitchFamily="34" charset="-120"/>
                <a:ea typeface="微軟正黑體" pitchFamily="34" charset="-120"/>
              </a:defRPr>
            </a:lvl4pPr>
            <a:lvl5pPr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6" name="標題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912768" cy="11430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 algn="l">
              <a:defRPr sz="36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244590"/>
            <a:ext cx="18288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srgbClr val="000000"/>
                </a:solidFill>
                <a:latin typeface="Tahoma"/>
                <a:ea typeface="標楷體"/>
                <a:cs typeface="+mn-cs"/>
              </a:defRPr>
            </a:lvl1pPr>
          </a:lstStyle>
          <a:p>
            <a:pPr>
              <a:defRPr/>
            </a:pPr>
            <a:r>
              <a:rPr lang="zh-TW" altLang="en-US"/>
              <a:t>政大數位學習教與學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DF0C57C-626A-4018-9673-B78AA8E7E91A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0646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248400"/>
            <a:ext cx="22098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7" tIns="45693" rIns="91387" bIns="45693" anchor="ctr"/>
          <a:lstStyle/>
          <a:p>
            <a:pPr algn="ctr" defTabSz="456933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6248400"/>
            <a:ext cx="1060450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7" tIns="45693" rIns="91387" bIns="45693" anchor="ctr"/>
          <a:lstStyle/>
          <a:p>
            <a:pPr algn="ctr" defTabSz="456933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6248400"/>
            <a:ext cx="5873750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7" tIns="45693" rIns="91387" bIns="45693" anchor="ctr"/>
          <a:lstStyle/>
          <a:p>
            <a:pPr algn="ctr" defTabSz="456933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srgbClr val="3D527F"/>
              </a:solidFill>
            </a:endParaRPr>
          </a:p>
        </p:txBody>
      </p:sp>
      <p:pic>
        <p:nvPicPr>
          <p:cNvPr id="9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7867" y="6457307"/>
            <a:ext cx="743238" cy="24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77845" y="1135923"/>
            <a:ext cx="8181975" cy="4475171"/>
          </a:xfrm>
          <a:prstGeom prst="rect">
            <a:avLst/>
          </a:prstGeom>
        </p:spPr>
        <p:txBody>
          <a:bodyPr vert="horz" lIns="91387" tIns="45693" rIns="91387" bIns="45693"/>
          <a:lstStyle>
            <a:lvl1pPr marL="342699" indent="-342699">
              <a:buFont typeface="Arial"/>
              <a:buChar char="•"/>
              <a:defRPr sz="2400" baseline="0"/>
            </a:lvl1pPr>
          </a:lstStyle>
          <a:p>
            <a:pPr lvl="0"/>
            <a:r>
              <a:rPr lang="en-US" dirty="0"/>
              <a:t>Click to add copy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77845" y="220663"/>
            <a:ext cx="8181975" cy="915256"/>
          </a:xfrm>
          <a:prstGeom prst="rect">
            <a:avLst/>
          </a:prstGeom>
        </p:spPr>
        <p:txBody>
          <a:bodyPr vert="horz" lIns="91387" tIns="45693" rIns="91387" bIns="45693"/>
          <a:lstStyle>
            <a:lvl1pPr marL="0" indent="0">
              <a:buNone/>
              <a:defRPr sz="3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219388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248400"/>
            <a:ext cx="22098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7" tIns="45693" rIns="91387" bIns="45693" anchor="ctr"/>
          <a:lstStyle/>
          <a:p>
            <a:pPr algn="ctr" defTabSz="456933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6248400"/>
            <a:ext cx="1060450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7" tIns="45693" rIns="91387" bIns="45693" anchor="ctr"/>
          <a:lstStyle/>
          <a:p>
            <a:pPr algn="ctr" defTabSz="456933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6248400"/>
            <a:ext cx="5873750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7" tIns="45693" rIns="91387" bIns="45693" anchor="ctr"/>
          <a:lstStyle/>
          <a:p>
            <a:pPr algn="ctr" defTabSz="456933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srgbClr val="3D527F"/>
              </a:solidFill>
            </a:endParaRPr>
          </a:p>
        </p:txBody>
      </p:sp>
      <p:pic>
        <p:nvPicPr>
          <p:cNvPr id="9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7867" y="6457307"/>
            <a:ext cx="743238" cy="24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77845" y="1135923"/>
            <a:ext cx="8181975" cy="4475171"/>
          </a:xfrm>
          <a:prstGeom prst="rect">
            <a:avLst/>
          </a:prstGeom>
        </p:spPr>
        <p:txBody>
          <a:bodyPr vert="horz" lIns="91387" tIns="45693" rIns="91387" bIns="45693"/>
          <a:lstStyle>
            <a:lvl1pPr marL="342699" indent="-342699">
              <a:buFont typeface="Arial"/>
              <a:buChar char="•"/>
              <a:defRPr sz="2400" baseline="0"/>
            </a:lvl1pPr>
          </a:lstStyle>
          <a:p>
            <a:pPr lvl="0"/>
            <a:r>
              <a:rPr lang="en-US" dirty="0"/>
              <a:t>Click to add copy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77845" y="220663"/>
            <a:ext cx="8181975" cy="915256"/>
          </a:xfrm>
          <a:prstGeom prst="rect">
            <a:avLst/>
          </a:prstGeom>
        </p:spPr>
        <p:txBody>
          <a:bodyPr vert="horz" lIns="91387" tIns="45693" rIns="91387" bIns="45693"/>
          <a:lstStyle>
            <a:lvl1pPr marL="0" indent="0">
              <a:buNone/>
              <a:defRPr sz="3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1680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248400"/>
            <a:ext cx="22098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7" tIns="45693" rIns="91387" bIns="45693" anchor="ctr"/>
          <a:lstStyle/>
          <a:p>
            <a:pPr algn="ctr" defTabSz="456933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6248400"/>
            <a:ext cx="1060450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7" tIns="45693" rIns="91387" bIns="45693" anchor="ctr"/>
          <a:lstStyle/>
          <a:p>
            <a:pPr algn="ctr" defTabSz="456933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6248400"/>
            <a:ext cx="5873750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7" tIns="45693" rIns="91387" bIns="45693" anchor="ctr"/>
          <a:lstStyle/>
          <a:p>
            <a:pPr algn="ctr" defTabSz="456933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srgbClr val="3D527F"/>
              </a:solidFill>
            </a:endParaRPr>
          </a:p>
        </p:txBody>
      </p:sp>
      <p:pic>
        <p:nvPicPr>
          <p:cNvPr id="9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7867" y="6457307"/>
            <a:ext cx="743238" cy="24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77845" y="1135923"/>
            <a:ext cx="8181975" cy="4475171"/>
          </a:xfrm>
          <a:prstGeom prst="rect">
            <a:avLst/>
          </a:prstGeom>
        </p:spPr>
        <p:txBody>
          <a:bodyPr vert="horz" lIns="91387" tIns="45693" rIns="91387" bIns="45693"/>
          <a:lstStyle>
            <a:lvl1pPr marL="342699" indent="-342699">
              <a:buFont typeface="Arial"/>
              <a:buChar char="•"/>
              <a:defRPr sz="2400" baseline="0"/>
            </a:lvl1pPr>
          </a:lstStyle>
          <a:p>
            <a:pPr lvl="0"/>
            <a:r>
              <a:rPr lang="en-US" dirty="0"/>
              <a:t>Click to add copy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77845" y="220663"/>
            <a:ext cx="8181975" cy="915256"/>
          </a:xfrm>
          <a:prstGeom prst="rect">
            <a:avLst/>
          </a:prstGeom>
        </p:spPr>
        <p:txBody>
          <a:bodyPr vert="horz" lIns="91387" tIns="45693" rIns="91387" bIns="45693"/>
          <a:lstStyle>
            <a:lvl1pPr marL="0" indent="0">
              <a:buNone/>
              <a:defRPr sz="3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105329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8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85894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1316767"/>
            <a:ext cx="6912768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2218995"/>
            <a:ext cx="6912768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99141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11350"/>
            <a:ext cx="8229600" cy="4525963"/>
          </a:xfrm>
        </p:spPr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  <a:lvl2pPr>
              <a:defRPr>
                <a:latin typeface="微軟正黑體" pitchFamily="34" charset="-120"/>
                <a:ea typeface="微軟正黑體" pitchFamily="34" charset="-120"/>
              </a:defRPr>
            </a:lvl2pPr>
            <a:lvl3pPr>
              <a:defRPr>
                <a:latin typeface="微軟正黑體" pitchFamily="34" charset="-120"/>
                <a:ea typeface="微軟正黑體" pitchFamily="34" charset="-120"/>
              </a:defRPr>
            </a:lvl3pPr>
            <a:lvl4pPr>
              <a:defRPr>
                <a:latin typeface="微軟正黑體" pitchFamily="34" charset="-120"/>
                <a:ea typeface="微軟正黑體" pitchFamily="34" charset="-120"/>
              </a:defRPr>
            </a:lvl4pPr>
            <a:lvl5pPr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6" name="標題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912768" cy="11430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 algn="l">
              <a:defRPr sz="36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244590"/>
            <a:ext cx="18288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srgbClr val="000000"/>
                </a:solidFill>
                <a:latin typeface="Tahoma"/>
                <a:ea typeface="標楷體"/>
                <a:cs typeface="+mn-cs"/>
              </a:defRPr>
            </a:lvl1pPr>
          </a:lstStyle>
          <a:p>
            <a:pPr>
              <a:defRPr/>
            </a:pPr>
            <a:r>
              <a:rPr lang="zh-TW" altLang="en-US"/>
              <a:t>政大數位學習教與學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DF0C57C-626A-4018-9673-B78AA8E7E91A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1281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11350"/>
            <a:ext cx="8229600" cy="4525963"/>
          </a:xfrm>
        </p:spPr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  <a:lvl2pPr>
              <a:defRPr>
                <a:latin typeface="微軟正黑體" pitchFamily="34" charset="-120"/>
                <a:ea typeface="微軟正黑體" pitchFamily="34" charset="-120"/>
              </a:defRPr>
            </a:lvl2pPr>
            <a:lvl3pPr>
              <a:defRPr>
                <a:latin typeface="微軟正黑體" pitchFamily="34" charset="-120"/>
                <a:ea typeface="微軟正黑體" pitchFamily="34" charset="-120"/>
              </a:defRPr>
            </a:lvl3pPr>
            <a:lvl4pPr>
              <a:defRPr>
                <a:latin typeface="微軟正黑體" pitchFamily="34" charset="-120"/>
                <a:ea typeface="微軟正黑體" pitchFamily="34" charset="-120"/>
              </a:defRPr>
            </a:lvl4pPr>
            <a:lvl5pPr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6" name="標題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912768" cy="11430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 algn="l">
              <a:defRPr sz="36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244590"/>
            <a:ext cx="18288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srgbClr val="000000"/>
                </a:solidFill>
                <a:latin typeface="Tahoma"/>
                <a:ea typeface="標楷體"/>
                <a:cs typeface="+mn-cs"/>
              </a:defRPr>
            </a:lvl1pPr>
          </a:lstStyle>
          <a:p>
            <a:pPr>
              <a:defRPr/>
            </a:pPr>
            <a:r>
              <a:rPr lang="zh-TW" altLang="en-US"/>
              <a:t>政大數位學習教與學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DF0C57C-626A-4018-9673-B78AA8E7E91A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7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05787BA-100E-4AB8-B904-6F1FE50A09DB}"/>
              </a:ext>
            </a:extLst>
          </p:cNvPr>
          <p:cNvSpPr/>
          <p:nvPr userDrawn="1"/>
        </p:nvSpPr>
        <p:spPr>
          <a:xfrm>
            <a:off x="0" y="1268760"/>
            <a:ext cx="9144000" cy="558924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91F7872-33D2-4175-80AA-60616BB6C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0BB5A4F-E394-4131-AE2E-D53C599C3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lvl1pPr>
            <a:lvl2pPr marL="800100" indent="-342900">
              <a:buFont typeface="微軟正黑體" panose="020B0604030504040204" pitchFamily="34" charset="-120"/>
              <a:buChar char="◎"/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66FF200-018D-43AB-8456-71511D737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D663-E830-4A34-8C41-B125B3CAF108}" type="datetime1">
              <a:rPr lang="zh-TW" altLang="en-US" smtClean="0"/>
              <a:t>2022/12/8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AD4CC85-E8C8-4787-AFCE-ACBADF0A5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751F417-EA81-44FF-A642-D46C9A324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4144-C11C-4672-8187-64ACE338E2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16418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11350"/>
            <a:ext cx="8229600" cy="4525963"/>
          </a:xfrm>
        </p:spPr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  <a:lvl2pPr>
              <a:defRPr>
                <a:latin typeface="微軟正黑體" pitchFamily="34" charset="-120"/>
                <a:ea typeface="微軟正黑體" pitchFamily="34" charset="-120"/>
              </a:defRPr>
            </a:lvl2pPr>
            <a:lvl3pPr>
              <a:defRPr>
                <a:latin typeface="微軟正黑體" pitchFamily="34" charset="-120"/>
                <a:ea typeface="微軟正黑體" pitchFamily="34" charset="-120"/>
              </a:defRPr>
            </a:lvl3pPr>
            <a:lvl4pPr>
              <a:defRPr>
                <a:latin typeface="微軟正黑體" pitchFamily="34" charset="-120"/>
                <a:ea typeface="微軟正黑體" pitchFamily="34" charset="-120"/>
              </a:defRPr>
            </a:lvl4pPr>
            <a:lvl5pPr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6" name="標題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912768" cy="11430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 algn="l">
              <a:defRPr sz="36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244590"/>
            <a:ext cx="18288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srgbClr val="000000"/>
                </a:solidFill>
                <a:latin typeface="Tahoma"/>
                <a:ea typeface="標楷體"/>
                <a:cs typeface="+mn-cs"/>
              </a:defRPr>
            </a:lvl1pPr>
          </a:lstStyle>
          <a:p>
            <a:pPr>
              <a:defRPr/>
            </a:pPr>
            <a:r>
              <a:rPr lang="zh-TW" altLang="en-US"/>
              <a:t>政大數位學習教與學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DF0C57C-626A-4018-9673-B78AA8E7E91A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9742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248400"/>
            <a:ext cx="22098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7" tIns="45693" rIns="91387" bIns="45693" anchor="ctr"/>
          <a:lstStyle/>
          <a:p>
            <a:pPr algn="ctr" defTabSz="456933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6248400"/>
            <a:ext cx="1060450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7" tIns="45693" rIns="91387" bIns="45693" anchor="ctr"/>
          <a:lstStyle/>
          <a:p>
            <a:pPr algn="ctr" defTabSz="456933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6248400"/>
            <a:ext cx="5873750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7" tIns="45693" rIns="91387" bIns="45693" anchor="ctr"/>
          <a:lstStyle/>
          <a:p>
            <a:pPr algn="ctr" defTabSz="456933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srgbClr val="3D527F"/>
              </a:solidFill>
            </a:endParaRPr>
          </a:p>
        </p:txBody>
      </p:sp>
      <p:pic>
        <p:nvPicPr>
          <p:cNvPr id="9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7867" y="6457307"/>
            <a:ext cx="743238" cy="24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77845" y="1135923"/>
            <a:ext cx="8181975" cy="4475171"/>
          </a:xfrm>
          <a:prstGeom prst="rect">
            <a:avLst/>
          </a:prstGeom>
        </p:spPr>
        <p:txBody>
          <a:bodyPr vert="horz" lIns="91387" tIns="45693" rIns="91387" bIns="45693"/>
          <a:lstStyle>
            <a:lvl1pPr marL="342699" indent="-342699">
              <a:buFont typeface="Arial"/>
              <a:buChar char="•"/>
              <a:defRPr sz="2400" baseline="0"/>
            </a:lvl1pPr>
          </a:lstStyle>
          <a:p>
            <a:pPr lvl="0"/>
            <a:r>
              <a:rPr lang="en-US" dirty="0"/>
              <a:t>Click to add copy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77845" y="220663"/>
            <a:ext cx="8181975" cy="915256"/>
          </a:xfrm>
          <a:prstGeom prst="rect">
            <a:avLst/>
          </a:prstGeom>
        </p:spPr>
        <p:txBody>
          <a:bodyPr vert="horz" lIns="91387" tIns="45693" rIns="91387" bIns="45693"/>
          <a:lstStyle>
            <a:lvl1pPr marL="0" indent="0">
              <a:buNone/>
              <a:defRPr sz="3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197246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248400"/>
            <a:ext cx="22098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7" tIns="45693" rIns="91387" bIns="45693" anchor="ctr"/>
          <a:lstStyle/>
          <a:p>
            <a:pPr algn="ctr" defTabSz="456933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6248400"/>
            <a:ext cx="1060450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7" tIns="45693" rIns="91387" bIns="45693" anchor="ctr"/>
          <a:lstStyle/>
          <a:p>
            <a:pPr algn="ctr" defTabSz="456933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6248400"/>
            <a:ext cx="5873750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7" tIns="45693" rIns="91387" bIns="45693" anchor="ctr"/>
          <a:lstStyle/>
          <a:p>
            <a:pPr algn="ctr" defTabSz="456933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srgbClr val="3D527F"/>
              </a:solidFill>
            </a:endParaRPr>
          </a:p>
        </p:txBody>
      </p:sp>
      <p:pic>
        <p:nvPicPr>
          <p:cNvPr id="9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7867" y="6457307"/>
            <a:ext cx="743238" cy="24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77845" y="1135923"/>
            <a:ext cx="8181975" cy="4475171"/>
          </a:xfrm>
          <a:prstGeom prst="rect">
            <a:avLst/>
          </a:prstGeom>
        </p:spPr>
        <p:txBody>
          <a:bodyPr vert="horz" lIns="91387" tIns="45693" rIns="91387" bIns="45693"/>
          <a:lstStyle>
            <a:lvl1pPr marL="342699" indent="-342699">
              <a:buFont typeface="Arial"/>
              <a:buChar char="•"/>
              <a:defRPr sz="2400" baseline="0"/>
            </a:lvl1pPr>
          </a:lstStyle>
          <a:p>
            <a:pPr lvl="0"/>
            <a:r>
              <a:rPr lang="en-US" dirty="0"/>
              <a:t>Click to add copy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77845" y="220663"/>
            <a:ext cx="8181975" cy="915256"/>
          </a:xfrm>
          <a:prstGeom prst="rect">
            <a:avLst/>
          </a:prstGeom>
        </p:spPr>
        <p:txBody>
          <a:bodyPr vert="horz" lIns="91387" tIns="45693" rIns="91387" bIns="45693"/>
          <a:lstStyle>
            <a:lvl1pPr marL="0" indent="0">
              <a:buNone/>
              <a:defRPr sz="3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72868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248400"/>
            <a:ext cx="22098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7" tIns="45693" rIns="91387" bIns="45693" anchor="ctr"/>
          <a:lstStyle/>
          <a:p>
            <a:pPr algn="ctr" defTabSz="456933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6248400"/>
            <a:ext cx="1060450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7" tIns="45693" rIns="91387" bIns="45693" anchor="ctr"/>
          <a:lstStyle/>
          <a:p>
            <a:pPr algn="ctr" defTabSz="456933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6248400"/>
            <a:ext cx="5873750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7" tIns="45693" rIns="91387" bIns="45693" anchor="ctr"/>
          <a:lstStyle/>
          <a:p>
            <a:pPr algn="ctr" defTabSz="456933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srgbClr val="3D527F"/>
              </a:solidFill>
            </a:endParaRPr>
          </a:p>
        </p:txBody>
      </p:sp>
      <p:pic>
        <p:nvPicPr>
          <p:cNvPr id="9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7867" y="6457307"/>
            <a:ext cx="743238" cy="24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77845" y="1135923"/>
            <a:ext cx="8181975" cy="4475171"/>
          </a:xfrm>
          <a:prstGeom prst="rect">
            <a:avLst/>
          </a:prstGeom>
        </p:spPr>
        <p:txBody>
          <a:bodyPr vert="horz" lIns="91387" tIns="45693" rIns="91387" bIns="45693"/>
          <a:lstStyle>
            <a:lvl1pPr marL="342699" indent="-342699">
              <a:buFont typeface="Arial"/>
              <a:buChar char="•"/>
              <a:defRPr sz="2400" baseline="0"/>
            </a:lvl1pPr>
          </a:lstStyle>
          <a:p>
            <a:pPr lvl="0"/>
            <a:r>
              <a:rPr lang="en-US" dirty="0"/>
              <a:t>Click to add copy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77845" y="220663"/>
            <a:ext cx="8181975" cy="915256"/>
          </a:xfrm>
          <a:prstGeom prst="rect">
            <a:avLst/>
          </a:prstGeom>
        </p:spPr>
        <p:txBody>
          <a:bodyPr vert="horz" lIns="91387" tIns="45693" rIns="91387" bIns="45693"/>
          <a:lstStyle>
            <a:lvl1pPr marL="0" indent="0">
              <a:buNone/>
              <a:defRPr sz="3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4047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8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835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1316767"/>
            <a:ext cx="6912768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2218995"/>
            <a:ext cx="6912768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78457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E060CF-20A3-48C1-9138-1348060F9AB4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DB7E2-40A6-4921-9FA4-72BF07DE9E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9083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9AA030FE-E944-4BA4-9ADE-5AE2508353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17806" cy="6876032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75000"/>
                <a:alpha val="0"/>
              </a:schemeClr>
            </a:outerShdw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007076">
              <a:alpha val="20000"/>
            </a:srgbClr>
          </a:solidFill>
        </p:spPr>
        <p:txBody>
          <a:bodyPr/>
          <a:lstStyle>
            <a:lvl1pPr>
              <a:defRPr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rgbClr val="663300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2A3BD-4432-4F91-A141-07869C5A8CD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DB7E2-40A6-4921-9FA4-72BF07DE9EA0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194869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007076">
              <a:alpha val="20000"/>
            </a:srgbClr>
          </a:solidFill>
        </p:spPr>
        <p:txBody>
          <a:bodyPr/>
          <a:lstStyle>
            <a:lvl1pPr>
              <a:defRPr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rgbClr val="663300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2A3BD-4432-4F91-A141-07869C5A8CD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DB7E2-40A6-4921-9FA4-72BF07DE9EA0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086032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C5EAF-BF70-4CD0-A499-EF1281ECA45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DB7E2-40A6-4921-9FA4-72BF07DE9E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276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307B13-E002-403C-9B30-A32BF4F94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5DCA870-D444-4C67-800F-E34EC02FA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EC15AF2-F04A-4E80-BAA1-0BF8FD7E4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3D8B1-3BA8-4730-B6DA-C673E5ACDD14}" type="datetime1">
              <a:rPr lang="zh-TW" altLang="en-US" smtClean="0"/>
              <a:t>2022/12/8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2AA980F-F8AC-4C4D-A7FC-AF41CDB38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7E0D284-9FE1-436D-B530-A874AD8CA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4144-C11C-4672-8187-64ACE338E2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93609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2A3BD-4432-4F91-A141-07869C5A8CD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DB7E2-40A6-4921-9FA4-72BF07DE9E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699602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2A3BD-4432-4F91-A141-07869C5A8CD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DB7E2-40A6-4921-9FA4-72BF07DE9E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35630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6DD4DF-805A-4B99-AECC-6352F2726FF7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DB7E2-40A6-4921-9FA4-72BF07DE9E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3048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6DD4DF-805A-4B99-AECC-6352F2726FF7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DB7E2-40A6-4921-9FA4-72BF07DE9E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AE8B98D-75E9-48CD-8EDE-4DCF69C459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694" t="11252" b="8580"/>
          <a:stretch/>
        </p:blipFill>
        <p:spPr>
          <a:xfrm>
            <a:off x="-1776218" y="0"/>
            <a:ext cx="524501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627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0629B-B5A2-4F02-91D7-A8B406900409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DB7E2-40A6-4921-9FA4-72BF07DE9E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98C87E7-28BC-4EDF-866D-918E497B77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694" t="11252" b="8580"/>
          <a:stretch/>
        </p:blipFill>
        <p:spPr>
          <a:xfrm>
            <a:off x="-6411" y="7804"/>
            <a:ext cx="5245012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742C90B-9DCF-4F05-B483-45284769CB7B}"/>
              </a:ext>
            </a:extLst>
          </p:cNvPr>
          <p:cNvSpPr/>
          <p:nvPr userDrawn="1"/>
        </p:nvSpPr>
        <p:spPr>
          <a:xfrm>
            <a:off x="2393089" y="1328831"/>
            <a:ext cx="6402694" cy="4215948"/>
          </a:xfrm>
          <a:prstGeom prst="rect">
            <a:avLst/>
          </a:prstGeom>
          <a:noFill/>
          <a:ln w="127000">
            <a:solidFill>
              <a:srgbClr val="00A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6512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BFFAED97-FA52-4F2D-8480-D462959E90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694" t="11252" b="8580"/>
          <a:stretch/>
        </p:blipFill>
        <p:spPr>
          <a:xfrm>
            <a:off x="-1776218" y="0"/>
            <a:ext cx="5245012" cy="6858001"/>
          </a:xfrm>
          <a:prstGeom prst="rect">
            <a:avLst/>
          </a:prstGeom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0629B-B5A2-4F02-91D7-A8B406900409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DB7E2-40A6-4921-9FA4-72BF07DE9E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A1988A5-A429-4649-BCD8-6F00DC0D2E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1033" t="2207" b="7360"/>
          <a:stretch/>
        </p:blipFill>
        <p:spPr>
          <a:xfrm>
            <a:off x="0" y="0"/>
            <a:ext cx="29631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022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1EAEB5-71AD-42B5-81BD-A0D183A614F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DB7E2-40A6-4921-9FA4-72BF07DE9E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04B749F-CB5A-4E21-8A28-76B9BCE6E5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1033" t="2207" b="7360"/>
          <a:stretch/>
        </p:blipFill>
        <p:spPr>
          <a:xfrm>
            <a:off x="0" y="0"/>
            <a:ext cx="29631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955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4F858-7CB2-429D-A5A8-9505B3006E72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DB7E2-40A6-4921-9FA4-72BF07DE9E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5696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0266E-FB47-47E9-8CB4-76CA5C1015D5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DB7E2-40A6-4921-9FA4-72BF07DE9E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1550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20EAC-A041-4A9A-AECE-68F95032F51E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DB7E2-40A6-4921-9FA4-72BF07DE9E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912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286C59-4FD2-4A05-91C8-4A7F944A2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554992E-FB87-4C83-B139-89485FE395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7080EB0-77EE-4483-B2AA-221B786FDA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8B4B320-0F60-4790-8093-CF1E94B31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17E7-064C-4714-9785-930BE118A96A}" type="datetime1">
              <a:rPr lang="zh-TW" altLang="en-US" smtClean="0"/>
              <a:t>2022/12/8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97ADA7A-5D7D-4C9D-8A58-AFE53F075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3869C00-4DCF-4FB0-B447-BEEDAAC98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4144-C11C-4672-8187-64ACE338E2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02221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E060CF-20A3-48C1-9138-1348060F9AB4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DB7E2-40A6-4921-9FA4-72BF07DE9E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7088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9AA030FE-E944-4BA4-9ADE-5AE2508353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17806" cy="6876032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75000"/>
                <a:alpha val="0"/>
              </a:schemeClr>
            </a:outerShdw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007076">
              <a:alpha val="20000"/>
            </a:srgbClr>
          </a:solidFill>
        </p:spPr>
        <p:txBody>
          <a:bodyPr/>
          <a:lstStyle>
            <a:lvl1pPr>
              <a:defRPr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rgbClr val="663300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2A3BD-4432-4F91-A141-07869C5A8CD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DB7E2-40A6-4921-9FA4-72BF07DE9EA0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93055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007076">
              <a:alpha val="20000"/>
            </a:srgbClr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rgbClr val="663300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2A3BD-4432-4F91-A141-07869C5A8CD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DB7E2-40A6-4921-9FA4-72BF07DE9EA0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569789"/>
      </p:ext>
    </p:extLst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C5EAF-BF70-4CD0-A499-EF1281ECA45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DB7E2-40A6-4921-9FA4-72BF07DE9E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2119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2A3BD-4432-4F91-A141-07869C5A8CD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DB7E2-40A6-4921-9FA4-72BF07DE9E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829189"/>
      </p:ext>
    </p:extLst>
  </p:cSld>
  <p:clrMapOvr>
    <a:masterClrMapping/>
  </p:clrMapOvr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2A3BD-4432-4F91-A141-07869C5A8CD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DB7E2-40A6-4921-9FA4-72BF07DE9E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450548"/>
      </p:ext>
    </p:extLst>
  </p:cSld>
  <p:clrMapOvr>
    <a:masterClrMapping/>
  </p:clrMapOvr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6DD4DF-805A-4B99-AECC-6352F2726FF7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DB7E2-40A6-4921-9FA4-72BF07DE9E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3952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6DD4DF-805A-4B99-AECC-6352F2726FF7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DB7E2-40A6-4921-9FA4-72BF07DE9E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AE8B98D-75E9-48CD-8EDE-4DCF69C459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694" t="11252" b="8580"/>
          <a:stretch/>
        </p:blipFill>
        <p:spPr>
          <a:xfrm>
            <a:off x="-1776218" y="0"/>
            <a:ext cx="524501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256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0629B-B5A2-4F02-91D7-A8B406900409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DB7E2-40A6-4921-9FA4-72BF07DE9E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98C87E7-28BC-4EDF-866D-918E497B77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694" t="11252" b="8580"/>
          <a:stretch/>
        </p:blipFill>
        <p:spPr>
          <a:xfrm>
            <a:off x="-6411" y="7804"/>
            <a:ext cx="5245012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742C90B-9DCF-4F05-B483-45284769CB7B}"/>
              </a:ext>
            </a:extLst>
          </p:cNvPr>
          <p:cNvSpPr/>
          <p:nvPr userDrawn="1"/>
        </p:nvSpPr>
        <p:spPr>
          <a:xfrm>
            <a:off x="2393089" y="1328831"/>
            <a:ext cx="6402694" cy="4215948"/>
          </a:xfrm>
          <a:prstGeom prst="rect">
            <a:avLst/>
          </a:prstGeom>
          <a:noFill/>
          <a:ln w="127000">
            <a:solidFill>
              <a:srgbClr val="00A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93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BFFAED97-FA52-4F2D-8480-D462959E90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694" t="11252" b="8580"/>
          <a:stretch/>
        </p:blipFill>
        <p:spPr>
          <a:xfrm>
            <a:off x="-1776218" y="0"/>
            <a:ext cx="5245012" cy="6858001"/>
          </a:xfrm>
          <a:prstGeom prst="rect">
            <a:avLst/>
          </a:prstGeom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0629B-B5A2-4F02-91D7-A8B406900409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DB7E2-40A6-4921-9FA4-72BF07DE9E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A1988A5-A429-4649-BCD8-6F00DC0D2E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1033" t="2207" b="7360"/>
          <a:stretch/>
        </p:blipFill>
        <p:spPr>
          <a:xfrm>
            <a:off x="0" y="0"/>
            <a:ext cx="29631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4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B27311-2D99-4F49-809E-65DE6B4C3C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520" y="136525"/>
            <a:ext cx="8640960" cy="1132236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  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4882CEA-EEDC-4E2A-9E67-367E52243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520" y="1435449"/>
            <a:ext cx="4247455" cy="902940"/>
          </a:xfrm>
          <a:solidFill>
            <a:srgbClr val="FFCC66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B5D0A1B-7381-437B-9200-786627E7D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1520" y="2338389"/>
            <a:ext cx="4247455" cy="3851274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2CD45A3-6DB9-4E91-B817-A104A63CA7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435449"/>
            <a:ext cx="4263330" cy="902940"/>
          </a:xfrm>
          <a:solidFill>
            <a:srgbClr val="FFCC66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23F4116-A988-4B98-B82A-B838401AB8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338389"/>
            <a:ext cx="4263330" cy="3851274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3D81353A-8031-435D-9F15-F2F01478C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54EB-3F1F-429D-84AE-4C78B142C903}" type="datetime1">
              <a:rPr lang="zh-TW" altLang="en-US" smtClean="0"/>
              <a:t>2022/12/8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1B1DEAD-B92B-45EF-BE96-1749FA59A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76E11CF-27F0-4646-BD66-C6C9B1FFC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4144-C11C-4672-8187-64ACE338E2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27993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1EAEB5-71AD-42B5-81BD-A0D183A614F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DB7E2-40A6-4921-9FA4-72BF07DE9E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04B749F-CB5A-4E21-8A28-76B9BCE6E5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1033" t="2207" b="7360"/>
          <a:stretch/>
        </p:blipFill>
        <p:spPr>
          <a:xfrm>
            <a:off x="0" y="0"/>
            <a:ext cx="29631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633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4F858-7CB2-429D-A5A8-9505B3006E72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DB7E2-40A6-4921-9FA4-72BF07DE9E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8203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0266E-FB47-47E9-8CB4-76CA5C1015D5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DB7E2-40A6-4921-9FA4-72BF07DE9E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2311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20EAC-A041-4A9A-AECE-68F95032F51E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DB7E2-40A6-4921-9FA4-72BF07DE9E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485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0D568B-DF6E-47AE-8457-569461BD0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7D0F980-DB7A-41CC-AFCE-3324D713D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EA07-5FC2-4EB4-A2F2-E255935DD127}" type="datetime1">
              <a:rPr lang="zh-TW" altLang="en-US" smtClean="0"/>
              <a:t>2022/12/8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D7C8560-16C4-4901-85AB-50EB0CB35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4797559-CFD2-45CB-9435-243A3BE56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4144-C11C-4672-8187-64ACE338E2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7277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191B779-E91E-4C37-BDB6-C3A1DD63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ADFC-F0A8-4C44-854E-3BEE1E921A4D}" type="datetime1">
              <a:rPr lang="zh-TW" altLang="en-US" smtClean="0"/>
              <a:t>2022/12/8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A5BE3F2-AB5B-4734-BC78-72FE18472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463CCC9-99F9-4545-89DA-09B088B58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4144-C11C-4672-8187-64ACE338E2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680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4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EA0DDDC-260D-46A6-BC4E-621660AEC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36525"/>
            <a:ext cx="8640960" cy="1132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49E09F6-3C56-4478-8E38-A6577E44F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520" y="1484784"/>
            <a:ext cx="8640960" cy="4692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E8E2C15-CD9F-4F02-A909-26AFDD6DE5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E0E94-8FD2-4861-B643-9C78A5851713}" type="datetime1">
              <a:rPr lang="zh-TW" altLang="en-US" smtClean="0"/>
              <a:t>2022/12/8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082C3D8-283C-4C47-B073-298A269CD1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EEC3F6-4CA5-45B2-B840-625B8A46BB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3508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F804144-C11C-4672-8187-64ACE338E2F6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6085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22" r:id="rId3"/>
    <p:sldLayoutId id="214748372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08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6">
              <a:lumMod val="50000"/>
            </a:schemeClr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>
            <a:lumMod val="75000"/>
          </a:schemeClr>
        </a:buClr>
        <a:buFont typeface="微軟正黑體" panose="020B0604030504040204" pitchFamily="34" charset="-120"/>
        <a:buChar char="◎"/>
        <a:defRPr sz="2400" kern="1200">
          <a:solidFill>
            <a:schemeClr val="tx1">
              <a:lumMod val="65000"/>
              <a:lumOff val="35000"/>
            </a:schemeClr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>
                <a:solidFill>
                  <a:prstClr val="black">
                    <a:tint val="75000"/>
                  </a:prstClr>
                </a:solidFill>
                <a:latin typeface="Calibri"/>
                <a:ea typeface="新細明體" panose="02020500000000000000" pitchFamily="18" charset="-120"/>
              </a:rPr>
              <a:t>政大數位學習教與學</a:t>
            </a:r>
            <a:endParaRPr kumimoji="0" lang="zh-CN" altLang="en-US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kumimoji="0" lang="zh-CN" altLang="en-US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609DB7E2-40A6-4921-9FA4-72BF07DE9EA0}" type="slidenum">
              <a:rPr kumimoji="0"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CN" altLang="en-US" dirty="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168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68" r:id="rId20"/>
    <p:sldLayoutId id="2147483769" r:id="rId21"/>
    <p:sldLayoutId id="2147483770" r:id="rId22"/>
    <p:sldLayoutId id="2147483771" r:id="rId23"/>
    <p:sldLayoutId id="2147483772" r:id="rId24"/>
    <p:sldLayoutId id="2147483773" r:id="rId25"/>
    <p:sldLayoutId id="2147483774" r:id="rId26"/>
    <p:sldLayoutId id="2147483775" r:id="rId27"/>
    <p:sldLayoutId id="2147483776" r:id="rId28"/>
    <p:sldLayoutId id="2147483777" r:id="rId29"/>
    <p:sldLayoutId id="2147483778" r:id="rId30"/>
    <p:sldLayoutId id="2147483779" r:id="rId3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2A3BD-4432-4F91-A141-07869C5A8CD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DB7E2-40A6-4921-9FA4-72BF07DE9E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21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Times New Roman" panose="02020603050405020304" pitchFamily="18" charset="0"/>
          <a:ea typeface="微軟正黑體" panose="020B0604030504040204" pitchFamily="34" charset="-120"/>
          <a:cs typeface="Times New Roman" panose="02020603050405020304" pitchFamily="18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微軟正黑體" panose="020B0604030504040204" pitchFamily="34" charset="-120"/>
        <a:buChar char="■"/>
        <a:defRPr sz="2800" b="1" kern="1200">
          <a:solidFill>
            <a:srgbClr val="663300"/>
          </a:solidFill>
          <a:latin typeface="微軟正黑體" panose="020B0604030504040204" pitchFamily="34" charset="-120"/>
          <a:ea typeface="微軟正黑體" panose="020B0604030504040204" pitchFamily="34" charset="-120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2A3BD-4432-4F91-A141-07869C5A8CD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DB7E2-40A6-4921-9FA4-72BF07DE9E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71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Times New Roman" panose="02020603050405020304" pitchFamily="18" charset="0"/>
          <a:ea typeface="微軟正黑體" panose="020B0604030504040204" pitchFamily="34" charset="-120"/>
          <a:cs typeface="Times New Roman" panose="02020603050405020304" pitchFamily="18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微軟正黑體" panose="020B0604030504040204" pitchFamily="34" charset="-120"/>
        <a:buChar char="■"/>
        <a:defRPr sz="2800" b="1" kern="1200">
          <a:solidFill>
            <a:srgbClr val="663300"/>
          </a:solidFill>
          <a:latin typeface="微軟正黑體" panose="020B0604030504040204" pitchFamily="34" charset="-120"/>
          <a:ea typeface="微軟正黑體" panose="020B0604030504040204" pitchFamily="34" charset="-120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9AA030FE-E944-4BA4-9ADE-5AE25083539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17806" cy="6876032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75000"/>
                <a:alpha val="0"/>
              </a:schemeClr>
            </a:outerShdw>
          </a:effec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7B9BFDB-B75A-4C94-9AE2-CCDD1901D2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712" y="697862"/>
            <a:ext cx="8623003" cy="3778860"/>
          </a:xfrm>
          <a:solidFill>
            <a:srgbClr val="3A8F94">
              <a:alpha val="20000"/>
            </a:srgbClr>
          </a:solidFill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altLang="zh-TW" sz="4800" b="1" dirty="0"/>
              <a:t/>
            </a:r>
            <a:br>
              <a:rPr lang="en-US" altLang="zh-TW" sz="4800" b="1" dirty="0"/>
            </a:br>
            <a:r>
              <a:rPr lang="zh-TW" altLang="en-US" sz="4800" b="1" dirty="0"/>
              <a:t>資訊</a:t>
            </a:r>
            <a:r>
              <a:rPr lang="zh-TW" altLang="en-US" sz="4800" b="1" dirty="0" smtClean="0"/>
              <a:t>素養線</a:t>
            </a:r>
            <a:r>
              <a:rPr lang="zh-TW" altLang="en-US" sz="4800" b="1" dirty="0" smtClean="0"/>
              <a:t>上教育</a:t>
            </a:r>
            <a:r>
              <a:rPr lang="zh-TW" altLang="en-US" sz="4800" b="1" dirty="0"/>
              <a:t>與政策</a:t>
            </a:r>
            <a:r>
              <a:rPr lang="en-US" altLang="zh-TW" sz="4800" b="1" dirty="0"/>
              <a:t/>
            </a:r>
            <a:br>
              <a:rPr lang="en-US" altLang="zh-TW" sz="4800" b="1" dirty="0"/>
            </a:br>
            <a:r>
              <a:rPr lang="en-US" altLang="zh-TW" sz="3600" b="1" dirty="0" smtClean="0">
                <a:solidFill>
                  <a:schemeClr val="accent2">
                    <a:lumMod val="75000"/>
                  </a:schemeClr>
                </a:solidFill>
              </a:rPr>
              <a:t>COLISP 2022</a:t>
            </a:r>
            <a:br>
              <a:rPr lang="en-US" altLang="zh-TW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zh-TW" altLang="en-US" sz="3600" b="1" dirty="0" smtClean="0">
                <a:solidFill>
                  <a:schemeClr val="accent2">
                    <a:lumMod val="75000"/>
                  </a:schemeClr>
                </a:solidFill>
              </a:rPr>
              <a:t>資訊</a:t>
            </a:r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</a:rPr>
              <a:t>素養</a:t>
            </a:r>
            <a:r>
              <a:rPr lang="zh-TW" altLang="en-US" sz="3600" b="1" dirty="0" smtClean="0">
                <a:solidFill>
                  <a:schemeClr val="accent2">
                    <a:lumMod val="75000"/>
                  </a:schemeClr>
                </a:solidFill>
              </a:rPr>
              <a:t>教育政策與實踐論壇</a:t>
            </a:r>
            <a:r>
              <a:rPr lang="en-US" altLang="zh-TW" sz="36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altLang="zh-TW" sz="36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zh-TW" alt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8063F2C-3B29-4916-8A37-8C648E32DB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7712" y="4581128"/>
            <a:ext cx="8623003" cy="1670816"/>
          </a:xfrm>
          <a:noFill/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2022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zh-TW" sz="2800" b="1" dirty="0" smtClean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王梅玲 </a:t>
            </a:r>
            <a:r>
              <a:rPr lang="en-US" altLang="zh-TW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Mei-Ling, Wang</a:t>
            </a:r>
            <a:endParaRPr lang="en-US" altLang="zh-TW" sz="2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en-US" altLang="zh-TW" sz="20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</a:rPr>
              <a:t>Email: meilingw@nccu.edu.tw</a:t>
            </a:r>
            <a:endParaRPr lang="zh-TW" altLang="en-US" sz="2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B7E2-40A6-4921-9FA4-72BF07DE9EA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489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CF7650-8422-4B88-8324-F2D6EBA88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資訊素養線上教學示意圖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資訊素養線上教學</a:t>
            </a:r>
            <a:r>
              <a:rPr lang="en-US" altLang="zh-TW" smtClean="0"/>
              <a:t>_</a:t>
            </a:r>
            <a:r>
              <a:rPr lang="zh-TW" altLang="en-US" smtClean="0"/>
              <a:t>王梅玲</a:t>
            </a:r>
            <a:endParaRPr lang="en-US" altLang="zh-TW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9CEE982-3797-4301-BA06-2D2AD0931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BD7A6-9309-41E3-BDB7-B3B372BA5CC2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608D3CFA-EE8E-40DE-9AE4-2697B026DCFA}"/>
              </a:ext>
            </a:extLst>
          </p:cNvPr>
          <p:cNvGrpSpPr/>
          <p:nvPr/>
        </p:nvGrpSpPr>
        <p:grpSpPr>
          <a:xfrm>
            <a:off x="971600" y="1169354"/>
            <a:ext cx="7224726" cy="4923942"/>
            <a:chOff x="971600" y="1169354"/>
            <a:chExt cx="7224726" cy="4923942"/>
          </a:xfrm>
        </p:grpSpPr>
        <p:sp>
          <p:nvSpPr>
            <p:cNvPr id="9" name="文字方塊 1">
              <a:extLst>
                <a:ext uri="{FF2B5EF4-FFF2-40B4-BE49-F238E27FC236}">
                  <a16:creationId xmlns:a16="http://schemas.microsoft.com/office/drawing/2014/main" id="{B0EB633B-5844-4EE2-948D-B0DFF337EA56}"/>
                </a:ext>
              </a:extLst>
            </p:cNvPr>
            <p:cNvSpPr txBox="1"/>
            <p:nvPr/>
          </p:nvSpPr>
          <p:spPr>
            <a:xfrm>
              <a:off x="971600" y="2996396"/>
              <a:ext cx="2367387" cy="1218028"/>
            </a:xfrm>
            <a:prstGeom prst="rect">
              <a:avLst/>
            </a:prstGeom>
            <a:solidFill>
              <a:schemeClr val="accent5"/>
            </a:solidFill>
            <a:ln w="19050">
              <a:solidFill>
                <a:schemeClr val="tx2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44145" algn="l"/>
                  <a:tab pos="288290" algn="l"/>
                  <a:tab pos="431800" algn="l"/>
                  <a:tab pos="575945" algn="l"/>
                </a:tabLst>
                <a:defRPr/>
              </a:pPr>
              <a:r>
                <a:rPr kumimoji="0" lang="zh-TW" altLang="en-US" sz="2800" i="0" u="none" strike="noStrike" kern="1000" normalizeH="0" baseline="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細明體" panose="02020509000000000000" pitchFamily="49" charset="-120"/>
                  <a:cs typeface="+mn-cs"/>
                </a:rPr>
                <a:t>資訊素養</a:t>
              </a:r>
            </a:p>
            <a:p>
              <a:pPr marL="0" marR="0" lvl="0" indent="0" algn="ctr" defTabSz="91440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44145" algn="l"/>
                  <a:tab pos="288290" algn="l"/>
                  <a:tab pos="431800" algn="l"/>
                  <a:tab pos="575945" algn="l"/>
                </a:tabLst>
                <a:defRPr/>
              </a:pPr>
              <a:r>
                <a:rPr kumimoji="0" lang="zh-TW" altLang="en-US" sz="2800" i="0" u="none" strike="noStrike" kern="1000" normalizeH="0" baseline="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細明體" panose="02020509000000000000" pitchFamily="49" charset="-120"/>
                  <a:cs typeface="+mn-cs"/>
                </a:rPr>
                <a:t>線上教學</a:t>
              </a:r>
            </a:p>
          </p:txBody>
        </p:sp>
        <p:sp>
          <p:nvSpPr>
            <p:cNvPr id="10" name="橢圓 9">
              <a:extLst>
                <a:ext uri="{FF2B5EF4-FFF2-40B4-BE49-F238E27FC236}">
                  <a16:creationId xmlns:a16="http://schemas.microsoft.com/office/drawing/2014/main" id="{51ADA48D-D49E-4E04-BE39-81C17AD45095}"/>
                </a:ext>
              </a:extLst>
            </p:cNvPr>
            <p:cNvSpPr/>
            <p:nvPr/>
          </p:nvSpPr>
          <p:spPr>
            <a:xfrm>
              <a:off x="971600" y="1169354"/>
              <a:ext cx="2366872" cy="1205071"/>
            </a:xfrm>
            <a:prstGeom prst="ellipse">
              <a:avLst/>
            </a:prstGeom>
            <a:solidFill>
              <a:schemeClr val="accent5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ts val="198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44145" algn="l"/>
                  <a:tab pos="288290" algn="l"/>
                  <a:tab pos="431800" algn="l"/>
                  <a:tab pos="575945" algn="l"/>
                </a:tabLst>
                <a:defRPr/>
              </a:pPr>
              <a:r>
                <a:rPr kumimoji="0" lang="zh-TW" altLang="en-US" sz="2800" b="0" i="0" u="none" strike="noStrike" kern="10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ysClr val="windowText" lastClr="000000">
                        <a:alpha val="40000"/>
                      </a:sys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細明體" panose="02020509000000000000" pitchFamily="49" charset="-120"/>
                  <a:cs typeface="+mn-cs"/>
                </a:rPr>
                <a:t>學生</a:t>
              </a:r>
              <a:r>
                <a:rPr kumimoji="0" lang="zh-TW" altLang="en-US" sz="2800" i="0" u="none" strike="noStrike" kern="1000" normalizeH="0" baseline="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細明體" panose="02020509000000000000" pitchFamily="49" charset="-120"/>
                  <a:cs typeface="+mn-cs"/>
                </a:rPr>
                <a:t>中心</a:t>
              </a:r>
              <a:endParaRPr kumimoji="0" lang="zh-TW" altLang="en-US" sz="3200" b="0" i="0" u="none" strike="noStrike" kern="1000" cap="none" spc="1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1" name="橢圓 10">
              <a:extLst>
                <a:ext uri="{FF2B5EF4-FFF2-40B4-BE49-F238E27FC236}">
                  <a16:creationId xmlns:a16="http://schemas.microsoft.com/office/drawing/2014/main" id="{A90C8C3F-735A-44B0-9B42-4B07104E2543}"/>
                </a:ext>
              </a:extLst>
            </p:cNvPr>
            <p:cNvSpPr/>
            <p:nvPr/>
          </p:nvSpPr>
          <p:spPr>
            <a:xfrm>
              <a:off x="5868144" y="1169354"/>
              <a:ext cx="2271549" cy="1166196"/>
            </a:xfrm>
            <a:prstGeom prst="ellipse">
              <a:avLst/>
            </a:prstGeom>
            <a:solidFill>
              <a:schemeClr val="accent5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ts val="198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44145" algn="l"/>
                  <a:tab pos="288290" algn="l"/>
                  <a:tab pos="431800" algn="l"/>
                  <a:tab pos="575945" algn="l"/>
                </a:tabLst>
                <a:defRPr/>
              </a:pPr>
              <a:r>
                <a:rPr kumimoji="0" lang="zh-TW" altLang="en-US" sz="2800" b="0" i="0" u="none" strike="noStrike" kern="10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ysClr val="windowText" lastClr="000000">
                        <a:alpha val="40000"/>
                      </a:sys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細明體" panose="02020509000000000000" pitchFamily="49" charset="-120"/>
                  <a:cs typeface="+mn-cs"/>
                </a:rPr>
                <a:t>教學法</a:t>
              </a:r>
              <a:endParaRPr kumimoji="0" lang="zh-TW" altLang="en-US" sz="2800" b="0" i="0" u="none" strike="noStrike" kern="1000" cap="none" spc="1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2" name="橢圓 11">
              <a:extLst>
                <a:ext uri="{FF2B5EF4-FFF2-40B4-BE49-F238E27FC236}">
                  <a16:creationId xmlns:a16="http://schemas.microsoft.com/office/drawing/2014/main" id="{6C50BC1B-A914-48BE-AC64-1C4F01FC7939}"/>
                </a:ext>
              </a:extLst>
            </p:cNvPr>
            <p:cNvSpPr/>
            <p:nvPr/>
          </p:nvSpPr>
          <p:spPr>
            <a:xfrm>
              <a:off x="5868144" y="3022312"/>
              <a:ext cx="2328182" cy="1166196"/>
            </a:xfrm>
            <a:prstGeom prst="ellipse">
              <a:avLst/>
            </a:prstGeom>
            <a:solidFill>
              <a:schemeClr val="accent5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ts val="198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44145" algn="l"/>
                  <a:tab pos="288290" algn="l"/>
                  <a:tab pos="431800" algn="l"/>
                  <a:tab pos="575945" algn="l"/>
                </a:tabLst>
                <a:defRPr/>
              </a:pPr>
              <a:r>
                <a:rPr kumimoji="0" lang="zh-TW" altLang="en-US" sz="2800" b="0" i="0" u="none" strike="noStrike" kern="10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ysClr val="windowText" lastClr="000000">
                        <a:alpha val="40000"/>
                      </a:sys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細明體" panose="02020509000000000000" pitchFamily="49" charset="-120"/>
                  <a:cs typeface="+mn-cs"/>
                </a:rPr>
                <a:t>教學策略</a:t>
              </a:r>
              <a:endParaRPr kumimoji="0" lang="zh-TW" altLang="en-US" sz="2800" b="0" i="0" u="none" strike="noStrike" kern="1000" cap="none" spc="1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3" name="橢圓 12">
              <a:extLst>
                <a:ext uri="{FF2B5EF4-FFF2-40B4-BE49-F238E27FC236}">
                  <a16:creationId xmlns:a16="http://schemas.microsoft.com/office/drawing/2014/main" id="{D6AE27D4-39C9-40D7-B4F3-981FAD5C3415}"/>
                </a:ext>
              </a:extLst>
            </p:cNvPr>
            <p:cNvSpPr/>
            <p:nvPr/>
          </p:nvSpPr>
          <p:spPr>
            <a:xfrm>
              <a:off x="5868144" y="4927100"/>
              <a:ext cx="2304255" cy="1166196"/>
            </a:xfrm>
            <a:prstGeom prst="ellipse">
              <a:avLst/>
            </a:prstGeom>
            <a:solidFill>
              <a:schemeClr val="accent5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ts val="198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44145" algn="l"/>
                  <a:tab pos="288290" algn="l"/>
                  <a:tab pos="431800" algn="l"/>
                  <a:tab pos="575945" algn="l"/>
                </a:tabLst>
                <a:defRPr/>
              </a:pPr>
              <a:r>
                <a:rPr kumimoji="0" lang="zh-TW" altLang="en-US" sz="2800" b="0" i="0" u="none" strike="noStrike" kern="10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ysClr val="windowText" lastClr="000000">
                        <a:alpha val="40000"/>
                      </a:sys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細明體" panose="02020509000000000000" pitchFamily="49" charset="-120"/>
                  <a:cs typeface="+mn-cs"/>
                </a:rPr>
                <a:t>學習評量</a:t>
              </a:r>
              <a:endParaRPr kumimoji="0" lang="zh-TW" altLang="en-US" sz="2800" b="0" i="0" u="none" strike="noStrike" kern="1000" cap="none" spc="1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4" name="橢圓 13">
              <a:extLst>
                <a:ext uri="{FF2B5EF4-FFF2-40B4-BE49-F238E27FC236}">
                  <a16:creationId xmlns:a16="http://schemas.microsoft.com/office/drawing/2014/main" id="{9E6157BA-4C02-4C0B-8C58-ABB9B56CA89A}"/>
                </a:ext>
              </a:extLst>
            </p:cNvPr>
            <p:cNvSpPr/>
            <p:nvPr/>
          </p:nvSpPr>
          <p:spPr>
            <a:xfrm>
              <a:off x="1008205" y="4927100"/>
              <a:ext cx="2293662" cy="1166196"/>
            </a:xfrm>
            <a:prstGeom prst="ellipse">
              <a:avLst/>
            </a:prstGeom>
            <a:solidFill>
              <a:schemeClr val="accent5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ts val="198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44145" algn="l"/>
                  <a:tab pos="288290" algn="l"/>
                  <a:tab pos="431800" algn="l"/>
                  <a:tab pos="575945" algn="l"/>
                </a:tabLst>
                <a:defRPr/>
              </a:pPr>
              <a:r>
                <a:rPr kumimoji="0" lang="zh-TW" altLang="en-US" sz="2800" b="0" i="0" u="none" strike="noStrike" kern="10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ysClr val="windowText" lastClr="000000">
                        <a:alpha val="40000"/>
                      </a:sys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細明體" panose="02020509000000000000" pitchFamily="49" charset="-120"/>
                  <a:cs typeface="+mn-cs"/>
                </a:rPr>
                <a:t>課程傳遞</a:t>
              </a:r>
              <a:endParaRPr kumimoji="0" lang="zh-TW" altLang="en-US" sz="2800" b="0" i="0" u="none" strike="noStrike" kern="1000" cap="none" spc="1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細明體" panose="02020509000000000000" pitchFamily="49" charset="-120"/>
                <a:cs typeface="+mn-cs"/>
              </a:endParaRPr>
            </a:p>
          </p:txBody>
        </p:sp>
        <p:cxnSp>
          <p:nvCxnSpPr>
            <p:cNvPr id="15" name="直線接點 14">
              <a:extLst>
                <a:ext uri="{FF2B5EF4-FFF2-40B4-BE49-F238E27FC236}">
                  <a16:creationId xmlns:a16="http://schemas.microsoft.com/office/drawing/2014/main" id="{860F4D11-B3AB-4F69-9270-157926299A29}"/>
                </a:ext>
              </a:extLst>
            </p:cNvPr>
            <p:cNvCxnSpPr/>
            <p:nvPr/>
          </p:nvCxnSpPr>
          <p:spPr>
            <a:xfrm>
              <a:off x="2155293" y="2374425"/>
              <a:ext cx="0" cy="622512"/>
            </a:xfrm>
            <a:prstGeom prst="line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16" name="直線接點 15">
              <a:extLst>
                <a:ext uri="{FF2B5EF4-FFF2-40B4-BE49-F238E27FC236}">
                  <a16:creationId xmlns:a16="http://schemas.microsoft.com/office/drawing/2014/main" id="{FC1C76AD-EF7D-40EE-ABD7-FB95B69DCE7E}"/>
                </a:ext>
              </a:extLst>
            </p:cNvPr>
            <p:cNvCxnSpPr/>
            <p:nvPr/>
          </p:nvCxnSpPr>
          <p:spPr>
            <a:xfrm>
              <a:off x="2155293" y="4214424"/>
              <a:ext cx="0" cy="712676"/>
            </a:xfrm>
            <a:prstGeom prst="line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17" name="直線接點 16">
              <a:extLst>
                <a:ext uri="{FF2B5EF4-FFF2-40B4-BE49-F238E27FC236}">
                  <a16:creationId xmlns:a16="http://schemas.microsoft.com/office/drawing/2014/main" id="{D246A323-A410-464F-97F0-1CA550500CA0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 flipH="1">
              <a:off x="3338988" y="1752452"/>
              <a:ext cx="2529156" cy="1516058"/>
            </a:xfrm>
            <a:prstGeom prst="line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18" name="直線接點 17">
              <a:extLst>
                <a:ext uri="{FF2B5EF4-FFF2-40B4-BE49-F238E27FC236}">
                  <a16:creationId xmlns:a16="http://schemas.microsoft.com/office/drawing/2014/main" id="{21D4A3A3-268E-46C5-8A71-3EC6D7E0A0B5}"/>
                </a:ext>
              </a:extLst>
            </p:cNvPr>
            <p:cNvCxnSpPr>
              <a:cxnSpLocks/>
              <a:stCxn id="12" idx="2"/>
              <a:endCxn id="9" idx="3"/>
            </p:cNvCxnSpPr>
            <p:nvPr/>
          </p:nvCxnSpPr>
          <p:spPr>
            <a:xfrm flipH="1">
              <a:off x="3338987" y="3605410"/>
              <a:ext cx="2529157" cy="0"/>
            </a:xfrm>
            <a:prstGeom prst="line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19" name="直線接點 18">
              <a:extLst>
                <a:ext uri="{FF2B5EF4-FFF2-40B4-BE49-F238E27FC236}">
                  <a16:creationId xmlns:a16="http://schemas.microsoft.com/office/drawing/2014/main" id="{7C102BCF-401B-4F5A-B70E-15EDC49B2928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 flipH="1" flipV="1">
              <a:off x="3355426" y="4033016"/>
              <a:ext cx="2512718" cy="1477182"/>
            </a:xfrm>
            <a:prstGeom prst="line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979934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大學資訊素養課程模式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B97765-654A-4DFF-954F-C69D99998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獨立課程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模式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整合或分散課程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模式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課程以外活動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模式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教師與館員合作教學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資訊素養線上教學</a:t>
            </a:r>
            <a:r>
              <a:rPr lang="en-US" altLang="zh-TW" smtClean="0"/>
              <a:t>_</a:t>
            </a:r>
            <a:r>
              <a:rPr lang="zh-TW" altLang="en-US" smtClean="0"/>
              <a:t>王梅玲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DF82A-D316-4138-8D62-1D59399E97C0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2" name="內容版面配置區 1"/>
          <p:cNvSpPr>
            <a:spLocks noGrp="1"/>
          </p:cNvSpPr>
          <p:nvPr>
            <p:ph sz="half" idx="4294967295"/>
          </p:nvPr>
        </p:nvSpPr>
        <p:spPr>
          <a:xfrm>
            <a:off x="4953000" y="1600200"/>
            <a:ext cx="4191000" cy="4530725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素養的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教學法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，須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搭配教學策略，老師要懂得運用教材的方法、程序、與策略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素養課程教學策略宜以學生為中心，藉由學習來幫助學生認識資訊素養歷程而獲致能力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表現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55059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數位學習與線上課程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B97765-654A-4DFF-954F-C69D99998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數位學習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(E-learning)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，電子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學習、線上學習、線上課程等。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學習是運用資訊科技與媒體來建立各種學習的模式，讓學習者方便獨立學習，打破同時同地傳統課程限制。學習需要互動與溝通，在數位學習中，老師和學生是透過各種資訊與網路科技進行互動與學習。</a:t>
            </a: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資訊素養線上教學</a:t>
            </a:r>
            <a:r>
              <a:rPr lang="en-US" altLang="zh-TW" smtClean="0"/>
              <a:t>_</a:t>
            </a:r>
            <a:r>
              <a:rPr lang="zh-TW" altLang="en-US" smtClean="0"/>
              <a:t>王梅玲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DF82A-D316-4138-8D62-1D59399E97C0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54791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數位學習課程模式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B97765-654A-4DFF-954F-C69D99998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非同步模式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將課程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內容如影片放在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網路上，學習者不受到時間限制，可以隨時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選擇進行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同步模式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強調即時的通訊與互動，主要的特點是教學者主導、課程時間是事先規劃的、學生彼此間可以互動及對談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混成模式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將面對面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教學和網路教學兩種模式整合。</a:t>
            </a: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資訊素養線上教學</a:t>
            </a:r>
            <a:r>
              <a:rPr lang="en-US" altLang="zh-TW" smtClean="0"/>
              <a:t>_</a:t>
            </a:r>
            <a:r>
              <a:rPr lang="zh-TW" altLang="en-US" smtClean="0"/>
              <a:t>王梅玲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DF82A-D316-4138-8D62-1D59399E97C0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2246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4FEE0284-1154-4518-8D56-9A031892B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MOOCs</a:t>
            </a:r>
            <a:endParaRPr lang="zh-HK" altLang="en-US" dirty="0">
              <a:solidFill>
                <a:srgbClr val="9933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9A95191-727C-41A2-85E3-BFB97F46D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2012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年起，風靡全球，已有超過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800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餘萬人看過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MOOCs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全稱為</a:t>
            </a:r>
            <a:r>
              <a:rPr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Massive Open Online Courses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（大規模開放在線課程）</a:t>
            </a:r>
            <a:endParaRPr lang="en-US" altLang="zh-TW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臺灣稱為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磨課師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、大陸叫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慕課</a:t>
            </a:r>
            <a:endParaRPr lang="en-US" altLang="zh-TW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透過網路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把課程開放給大眾參與學習的在線課程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具有大規模、開放式、與在線課程三種性質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大規模：一門課程修課者可從數十人到數萬人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開放式：修課者從學生到社會大眾，從本國到全世界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在線課程：在網際網路上提供學習者修習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/>
          </a:p>
          <a:p>
            <a:endParaRPr lang="en-US" altLang="zh-TW" sz="24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C2D3C3C-91FE-4E56-BDF0-B12AC875C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DB7E2-40A6-4921-9FA4-72BF07DE9EA0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469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資訊素養線上</a:t>
            </a:r>
            <a:r>
              <a:rPr lang="zh-TW" altLang="zh-TW" dirty="0" smtClean="0"/>
              <a:t>教學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B97765-654A-4DFF-954F-C69D99998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資訊素養的學分課程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：由大學提供以網路為基礎的資訊素養學分課程，主動和合作學習為教學方法。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整合資訊素養線上課程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：不同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學門領域合作培養資訊素養能力，學科教授與圖書館館員合作將資訊素養整合到遠程教育課程中，資訊教材在網路呈現。 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資訊素養自學</a:t>
            </a:r>
            <a:r>
              <a:rPr lang="zh-TW" altLang="en-US" sz="2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網站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(Online Tutorial)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圖書館製作資訊素養自學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網站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，全球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資訊網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提供多媒體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教材學習媒介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資訊素養磨課師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，資訊素養線上教學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採用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MOOC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由大學在磨課師平台提供開放網路修課，學生在網路上觀看影片講解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，看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完進行作業與測驗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資訊素養線上教學</a:t>
            </a:r>
            <a:r>
              <a:rPr lang="en-US" altLang="zh-TW" smtClean="0"/>
              <a:t>_</a:t>
            </a:r>
            <a:r>
              <a:rPr lang="zh-TW" altLang="en-US" smtClean="0"/>
              <a:t>王梅玲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DF82A-D316-4138-8D62-1D59399E97C0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23001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資訊素養線上課程教學</a:t>
            </a:r>
            <a:r>
              <a:rPr lang="zh-TW" altLang="en-US" dirty="0" smtClean="0"/>
              <a:t>模式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B97765-654A-4DFF-954F-C69D99998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問題導向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學習教學模式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以學生為中心，為啟發學生進行研究，整合理論與實務，對特定問題與應用知識與技能來進行解決的教學法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探究教學模式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指資訊素養的培養藉由探究或問題解決學習來實踐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，探究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的學習方式是老師鼓勵學生提出問題，尋找，分析並比對相關資訊，最後獲得問題的結論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資訊素養線上教學</a:t>
            </a:r>
            <a:r>
              <a:rPr lang="en-US" altLang="zh-TW" smtClean="0"/>
              <a:t>_</a:t>
            </a:r>
            <a:r>
              <a:rPr lang="zh-TW" altLang="en-US" smtClean="0"/>
              <a:t>王梅玲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DF82A-D316-4138-8D62-1D59399E97C0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0015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Dabbagh (2005</a:t>
            </a:r>
            <a:r>
              <a:rPr lang="en-US" altLang="zh-TW" sz="3200" dirty="0" smtClean="0"/>
              <a:t>)</a:t>
            </a:r>
            <a:r>
              <a:rPr lang="zh-TW" altLang="zh-TW" sz="3200" dirty="0" smtClean="0"/>
              <a:t>位</a:t>
            </a:r>
            <a:r>
              <a:rPr lang="zh-TW" altLang="zh-TW" sz="3200" dirty="0"/>
              <a:t>學習教學模式設計框架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資訊素養線上教學</a:t>
            </a:r>
            <a:r>
              <a:rPr lang="en-US" altLang="zh-TW" smtClean="0"/>
              <a:t>_</a:t>
            </a:r>
            <a:r>
              <a:rPr lang="zh-TW" altLang="en-US" smtClean="0"/>
              <a:t>王梅玲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DF82A-D316-4138-8D62-1D59399E97C0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57D1B0DA-5EF4-4211-8E6F-FDF988B55C6D}"/>
              </a:ext>
            </a:extLst>
          </p:cNvPr>
          <p:cNvGrpSpPr/>
          <p:nvPr/>
        </p:nvGrpSpPr>
        <p:grpSpPr>
          <a:xfrm>
            <a:off x="2710203" y="2209538"/>
            <a:ext cx="4001282" cy="4147527"/>
            <a:chOff x="2231701" y="1253930"/>
            <a:chExt cx="4317851" cy="4495264"/>
          </a:xfrm>
        </p:grpSpPr>
        <p:sp>
          <p:nvSpPr>
            <p:cNvPr id="13" name="手繪多邊形 53">
              <a:extLst>
                <a:ext uri="{FF2B5EF4-FFF2-40B4-BE49-F238E27FC236}">
                  <a16:creationId xmlns:a16="http://schemas.microsoft.com/office/drawing/2014/main" id="{6349E88D-5A40-41EE-92C6-4EC604D55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916" y="1253930"/>
              <a:ext cx="2493611" cy="2578653"/>
            </a:xfrm>
            <a:custGeom>
              <a:avLst/>
              <a:gdLst>
                <a:gd name="connsiteX0" fmla="*/ 773879 w 1768903"/>
                <a:gd name="connsiteY0" fmla="*/ 1139 h 1829229"/>
                <a:gd name="connsiteX1" fmla="*/ 828063 w 1768903"/>
                <a:gd name="connsiteY1" fmla="*/ 19467 h 1829229"/>
                <a:gd name="connsiteX2" fmla="*/ 880325 w 1768903"/>
                <a:gd name="connsiteY2" fmla="*/ 71785 h 1829229"/>
                <a:gd name="connsiteX3" fmla="*/ 1610323 w 1768903"/>
                <a:gd name="connsiteY3" fmla="*/ 1332039 h 1829229"/>
                <a:gd name="connsiteX4" fmla="*/ 1768903 w 1768903"/>
                <a:gd name="connsiteY4" fmla="*/ 1240483 h 1829229"/>
                <a:gd name="connsiteX5" fmla="*/ 1667149 w 1768903"/>
                <a:gd name="connsiteY5" fmla="*/ 1829229 h 1829229"/>
                <a:gd name="connsiteX6" fmla="*/ 1106405 w 1768903"/>
                <a:gd name="connsiteY6" fmla="*/ 1622977 h 1829229"/>
                <a:gd name="connsiteX7" fmla="*/ 1242299 w 1768903"/>
                <a:gd name="connsiteY7" fmla="*/ 1544518 h 1829229"/>
                <a:gd name="connsiteX8" fmla="*/ 880323 w 1768903"/>
                <a:gd name="connsiteY8" fmla="*/ 919667 h 1829229"/>
                <a:gd name="connsiteX9" fmla="*/ 828061 w 1768903"/>
                <a:gd name="connsiteY9" fmla="*/ 867356 h 1829229"/>
                <a:gd name="connsiteX10" fmla="*/ 773878 w 1768903"/>
                <a:gd name="connsiteY10" fmla="*/ 849031 h 1829229"/>
                <a:gd name="connsiteX11" fmla="*/ 631485 w 1768903"/>
                <a:gd name="connsiteY11" fmla="*/ 919667 h 1829229"/>
                <a:gd name="connsiteX12" fmla="*/ 365683 w 1768903"/>
                <a:gd name="connsiteY12" fmla="*/ 1378501 h 1829229"/>
                <a:gd name="connsiteX13" fmla="*/ 308639 w 1768903"/>
                <a:gd name="connsiteY13" fmla="*/ 1048444 h 1829229"/>
                <a:gd name="connsiteX14" fmla="*/ 0 w 1768903"/>
                <a:gd name="connsiteY14" fmla="*/ 1161967 h 1829229"/>
                <a:gd name="connsiteX15" fmla="*/ 631484 w 1768903"/>
                <a:gd name="connsiteY15" fmla="*/ 71785 h 1829229"/>
                <a:gd name="connsiteX16" fmla="*/ 773879 w 1768903"/>
                <a:gd name="connsiteY16" fmla="*/ 1139 h 1829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68903" h="1829229">
                  <a:moveTo>
                    <a:pt x="773879" y="1139"/>
                  </a:moveTo>
                  <a:cubicBezTo>
                    <a:pt x="792429" y="3489"/>
                    <a:pt x="810840" y="9509"/>
                    <a:pt x="828063" y="19467"/>
                  </a:cubicBezTo>
                  <a:cubicBezTo>
                    <a:pt x="849443" y="31952"/>
                    <a:pt x="867260" y="49788"/>
                    <a:pt x="880325" y="71785"/>
                  </a:cubicBezTo>
                  <a:lnTo>
                    <a:pt x="1610323" y="1332039"/>
                  </a:lnTo>
                  <a:lnTo>
                    <a:pt x="1768903" y="1240483"/>
                  </a:lnTo>
                  <a:lnTo>
                    <a:pt x="1667149" y="1829229"/>
                  </a:lnTo>
                  <a:lnTo>
                    <a:pt x="1106405" y="1622977"/>
                  </a:lnTo>
                  <a:lnTo>
                    <a:pt x="1242299" y="1544518"/>
                  </a:lnTo>
                  <a:lnTo>
                    <a:pt x="880323" y="919667"/>
                  </a:lnTo>
                  <a:cubicBezTo>
                    <a:pt x="867257" y="897673"/>
                    <a:pt x="849441" y="879840"/>
                    <a:pt x="828061" y="867356"/>
                  </a:cubicBezTo>
                  <a:cubicBezTo>
                    <a:pt x="810838" y="857400"/>
                    <a:pt x="792428" y="851381"/>
                    <a:pt x="773878" y="849031"/>
                  </a:cubicBezTo>
                  <a:cubicBezTo>
                    <a:pt x="718230" y="841981"/>
                    <a:pt x="661328" y="867951"/>
                    <a:pt x="631485" y="919667"/>
                  </a:cubicBezTo>
                  <a:lnTo>
                    <a:pt x="365683" y="1378501"/>
                  </a:lnTo>
                  <a:lnTo>
                    <a:pt x="308639" y="1048444"/>
                  </a:lnTo>
                  <a:lnTo>
                    <a:pt x="0" y="1161967"/>
                  </a:lnTo>
                  <a:lnTo>
                    <a:pt x="631484" y="71785"/>
                  </a:lnTo>
                  <a:cubicBezTo>
                    <a:pt x="661327" y="20062"/>
                    <a:pt x="718229" y="-5912"/>
                    <a:pt x="773879" y="11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lt1"/>
                </a:solidFill>
              </a:endParaRPr>
            </a:p>
          </p:txBody>
        </p:sp>
        <p:sp>
          <p:nvSpPr>
            <p:cNvPr id="14" name="手繪多邊形 54">
              <a:extLst>
                <a:ext uri="{FF2B5EF4-FFF2-40B4-BE49-F238E27FC236}">
                  <a16:creationId xmlns:a16="http://schemas.microsoft.com/office/drawing/2014/main" id="{128E70FA-9294-4213-8594-DCF879479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0692" y="3514023"/>
              <a:ext cx="2878860" cy="2070200"/>
            </a:xfrm>
            <a:custGeom>
              <a:avLst/>
              <a:gdLst>
                <a:gd name="connsiteX0" fmla="*/ 1415732 w 2042188"/>
                <a:gd name="connsiteY0" fmla="*/ 0 h 1468546"/>
                <a:gd name="connsiteX1" fmla="*/ 2022873 w 2042188"/>
                <a:gd name="connsiteY1" fmla="*/ 1048156 h 1468546"/>
                <a:gd name="connsiteX2" fmla="*/ 1970610 w 2042188"/>
                <a:gd name="connsiteY2" fmla="*/ 1244942 h 1468546"/>
                <a:gd name="connsiteX3" fmla="*/ 1898749 w 2042188"/>
                <a:gd name="connsiteY3" fmla="*/ 1263967 h 1468546"/>
                <a:gd name="connsiteX4" fmla="*/ 458993 w 2042188"/>
                <a:gd name="connsiteY4" fmla="*/ 1263967 h 1468546"/>
                <a:gd name="connsiteX5" fmla="*/ 458993 w 2042188"/>
                <a:gd name="connsiteY5" fmla="*/ 1468546 h 1468546"/>
                <a:gd name="connsiteX6" fmla="*/ 0 w 2042188"/>
                <a:gd name="connsiteY6" fmla="*/ 1086052 h 1468546"/>
                <a:gd name="connsiteX7" fmla="*/ 458993 w 2042188"/>
                <a:gd name="connsiteY7" fmla="*/ 703559 h 1468546"/>
                <a:gd name="connsiteX8" fmla="*/ 458993 w 2042188"/>
                <a:gd name="connsiteY8" fmla="*/ 865516 h 1468546"/>
                <a:gd name="connsiteX9" fmla="*/ 1176559 w 2042188"/>
                <a:gd name="connsiteY9" fmla="*/ 865516 h 1468546"/>
                <a:gd name="connsiteX10" fmla="*/ 1248419 w 2042188"/>
                <a:gd name="connsiteY10" fmla="*/ 845900 h 1468546"/>
                <a:gd name="connsiteX11" fmla="*/ 1300681 w 2042188"/>
                <a:gd name="connsiteY11" fmla="*/ 649141 h 1468546"/>
                <a:gd name="connsiteX12" fmla="*/ 1033504 w 2042188"/>
                <a:gd name="connsiteY12" fmla="*/ 187935 h 1468546"/>
                <a:gd name="connsiteX13" fmla="*/ 1362346 w 2042188"/>
                <a:gd name="connsiteY13" fmla="*/ 308889 h 146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2188" h="1468546">
                  <a:moveTo>
                    <a:pt x="1415732" y="0"/>
                  </a:moveTo>
                  <a:lnTo>
                    <a:pt x="2022873" y="1048156"/>
                  </a:lnTo>
                  <a:cubicBezTo>
                    <a:pt x="2062664" y="1117121"/>
                    <a:pt x="2038908" y="1205110"/>
                    <a:pt x="1970610" y="1244942"/>
                  </a:cubicBezTo>
                  <a:cubicBezTo>
                    <a:pt x="1948636" y="1257427"/>
                    <a:pt x="1923693" y="1263967"/>
                    <a:pt x="1898749" y="1263967"/>
                  </a:cubicBezTo>
                  <a:lnTo>
                    <a:pt x="458993" y="1263967"/>
                  </a:lnTo>
                  <a:lnTo>
                    <a:pt x="458993" y="1468546"/>
                  </a:lnTo>
                  <a:lnTo>
                    <a:pt x="0" y="1086052"/>
                  </a:lnTo>
                  <a:lnTo>
                    <a:pt x="458993" y="703559"/>
                  </a:lnTo>
                  <a:lnTo>
                    <a:pt x="458993" y="865516"/>
                  </a:lnTo>
                  <a:lnTo>
                    <a:pt x="1176559" y="865516"/>
                  </a:lnTo>
                  <a:cubicBezTo>
                    <a:pt x="1201502" y="865516"/>
                    <a:pt x="1226445" y="858383"/>
                    <a:pt x="1248419" y="845900"/>
                  </a:cubicBezTo>
                  <a:cubicBezTo>
                    <a:pt x="1317310" y="806073"/>
                    <a:pt x="1340471" y="718096"/>
                    <a:pt x="1300681" y="649141"/>
                  </a:cubicBezTo>
                  <a:lnTo>
                    <a:pt x="1033504" y="187935"/>
                  </a:lnTo>
                  <a:lnTo>
                    <a:pt x="1362346" y="30888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lt1"/>
                </a:solidFill>
              </a:endParaRPr>
            </a:p>
          </p:txBody>
        </p:sp>
        <p:sp>
          <p:nvSpPr>
            <p:cNvPr id="15" name="手繪多邊形 55">
              <a:extLst>
                <a:ext uri="{FF2B5EF4-FFF2-40B4-BE49-F238E27FC236}">
                  <a16:creationId xmlns:a16="http://schemas.microsoft.com/office/drawing/2014/main" id="{E8D0A504-8DA6-4E26-BDBC-4AA4DD94F1FC}"/>
                </a:ext>
              </a:extLst>
            </p:cNvPr>
            <p:cNvSpPr/>
            <p:nvPr/>
          </p:nvSpPr>
          <p:spPr>
            <a:xfrm rot="1800000">
              <a:off x="2231701" y="2877796"/>
              <a:ext cx="2035381" cy="2871398"/>
            </a:xfrm>
            <a:custGeom>
              <a:avLst/>
              <a:gdLst>
                <a:gd name="connsiteX0" fmla="*/ 382494 w 1443846"/>
                <a:gd name="connsiteY0" fmla="*/ 0 h 2036895"/>
                <a:gd name="connsiteX1" fmla="*/ 764987 w 1443846"/>
                <a:gd name="connsiteY1" fmla="*/ 458992 h 2036895"/>
                <a:gd name="connsiteX2" fmla="*/ 596509 w 1443846"/>
                <a:gd name="connsiteY2" fmla="*/ 458992 h 2036895"/>
                <a:gd name="connsiteX3" fmla="*/ 595446 w 1443846"/>
                <a:gd name="connsiteY3" fmla="*/ 1186174 h 2036895"/>
                <a:gd name="connsiteX4" fmla="*/ 614735 w 1443846"/>
                <a:gd name="connsiteY4" fmla="*/ 1258779 h 2036895"/>
                <a:gd name="connsiteX5" fmla="*/ 811127 w 1443846"/>
                <a:gd name="connsiteY5" fmla="*/ 1311499 h 2036895"/>
                <a:gd name="connsiteX6" fmla="*/ 1288911 w 1443846"/>
                <a:gd name="connsiteY6" fmla="*/ 1035650 h 2036895"/>
                <a:gd name="connsiteX7" fmla="*/ 1169992 w 1443846"/>
                <a:gd name="connsiteY7" fmla="*/ 1358960 h 2036895"/>
                <a:gd name="connsiteX8" fmla="*/ 1443846 w 1443846"/>
                <a:gd name="connsiteY8" fmla="*/ 1406291 h 2036895"/>
                <a:gd name="connsiteX9" fmla="*/ 384918 w 1443846"/>
                <a:gd name="connsiteY9" fmla="*/ 2017663 h 2036895"/>
                <a:gd name="connsiteX10" fmla="*/ 188811 w 1443846"/>
                <a:gd name="connsiteY10" fmla="*/ 1965441 h 2036895"/>
                <a:gd name="connsiteX11" fmla="*/ 169518 w 1443846"/>
                <a:gd name="connsiteY11" fmla="*/ 1892827 h 2036895"/>
                <a:gd name="connsiteX12" fmla="*/ 171556 w 1443846"/>
                <a:gd name="connsiteY12" fmla="*/ 458992 h 2036895"/>
                <a:gd name="connsiteX13" fmla="*/ 0 w 1443846"/>
                <a:gd name="connsiteY13" fmla="*/ 458992 h 203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3846" h="2036895">
                  <a:moveTo>
                    <a:pt x="382494" y="0"/>
                  </a:moveTo>
                  <a:lnTo>
                    <a:pt x="764987" y="458992"/>
                  </a:lnTo>
                  <a:lnTo>
                    <a:pt x="596509" y="458992"/>
                  </a:lnTo>
                  <a:lnTo>
                    <a:pt x="595446" y="1186174"/>
                  </a:lnTo>
                  <a:cubicBezTo>
                    <a:pt x="595129" y="1211754"/>
                    <a:pt x="601955" y="1236643"/>
                    <a:pt x="614735" y="1258779"/>
                  </a:cubicBezTo>
                  <a:cubicBezTo>
                    <a:pt x="654265" y="1327247"/>
                    <a:pt x="742208" y="1351289"/>
                    <a:pt x="811127" y="1311499"/>
                  </a:cubicBezTo>
                  <a:lnTo>
                    <a:pt x="1288911" y="1035650"/>
                  </a:lnTo>
                  <a:lnTo>
                    <a:pt x="1169992" y="1358960"/>
                  </a:lnTo>
                  <a:lnTo>
                    <a:pt x="1443846" y="1406291"/>
                  </a:lnTo>
                  <a:lnTo>
                    <a:pt x="384918" y="2017663"/>
                  </a:lnTo>
                  <a:cubicBezTo>
                    <a:pt x="316513" y="2057157"/>
                    <a:pt x="228346" y="2033918"/>
                    <a:pt x="188811" y="1965441"/>
                  </a:cubicBezTo>
                  <a:cubicBezTo>
                    <a:pt x="176028" y="1943301"/>
                    <a:pt x="169202" y="1918411"/>
                    <a:pt x="169518" y="1892827"/>
                  </a:cubicBezTo>
                  <a:lnTo>
                    <a:pt x="171556" y="458992"/>
                  </a:lnTo>
                  <a:lnTo>
                    <a:pt x="0" y="4589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FE84A48B-239D-4836-983F-526A79F92E13}"/>
              </a:ext>
            </a:extLst>
          </p:cNvPr>
          <p:cNvSpPr txBox="1"/>
          <p:nvPr/>
        </p:nvSpPr>
        <p:spPr>
          <a:xfrm>
            <a:off x="3815760" y="4365019"/>
            <a:ext cx="1673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800" dirty="0"/>
              <a:t>數位學習</a:t>
            </a:r>
            <a:endParaRPr lang="zh-TW" altLang="en-US" sz="28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64ADAF0-8D76-42C8-B3E8-DA10913AB108}"/>
              </a:ext>
            </a:extLst>
          </p:cNvPr>
          <p:cNvSpPr/>
          <p:nvPr/>
        </p:nvSpPr>
        <p:spPr>
          <a:xfrm>
            <a:off x="892807" y="4365019"/>
            <a:ext cx="1986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800" b="1" kern="1000" spc="10" dirty="0">
                <a:solidFill>
                  <a:schemeClr val="bg2"/>
                </a:solidFill>
                <a:latin typeface="Times New Roman" panose="02020603050405020304" pitchFamily="18" charset="0"/>
                <a:ea typeface="細明體" panose="02020509000000000000" pitchFamily="49" charset="-120"/>
                <a:cs typeface="Times New Roman" panose="02020603050405020304" pitchFamily="18" charset="0"/>
              </a:rPr>
              <a:t>教學法模式</a:t>
            </a:r>
            <a:endParaRPr lang="zh-TW" altLang="en-US" sz="2800" b="1" dirty="0">
              <a:solidFill>
                <a:schemeClr val="bg2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13F0D6D-A012-425B-956C-B346C29995EA}"/>
              </a:ext>
            </a:extLst>
          </p:cNvPr>
          <p:cNvSpPr/>
          <p:nvPr/>
        </p:nvSpPr>
        <p:spPr>
          <a:xfrm>
            <a:off x="3727039" y="1745287"/>
            <a:ext cx="1626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800" b="1" kern="1000" spc="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細明體" panose="02020509000000000000" pitchFamily="49" charset="-120"/>
                <a:cs typeface="Times New Roman" panose="02020603050405020304" pitchFamily="18" charset="0"/>
              </a:rPr>
              <a:t>教學策略</a:t>
            </a:r>
            <a:endParaRPr lang="zh-TW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6BCA0E7-A798-4DFC-B2B4-ADA7FA2D3908}"/>
              </a:ext>
            </a:extLst>
          </p:cNvPr>
          <p:cNvSpPr/>
          <p:nvPr/>
        </p:nvSpPr>
        <p:spPr>
          <a:xfrm>
            <a:off x="6228184" y="4294799"/>
            <a:ext cx="1626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800" b="1" kern="1000" spc="10" dirty="0">
                <a:solidFill>
                  <a:schemeClr val="tx2"/>
                </a:solidFill>
                <a:latin typeface="Times New Roman" panose="02020603050405020304" pitchFamily="18" charset="0"/>
                <a:ea typeface="細明體" panose="02020509000000000000" pitchFamily="49" charset="-120"/>
                <a:cs typeface="Times New Roman" panose="02020603050405020304" pitchFamily="18" charset="0"/>
              </a:rPr>
              <a:t>學習科技</a:t>
            </a:r>
            <a:endParaRPr lang="zh-TW" alt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089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資訊素養線上教學策略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有效的數位學習需要教學設計，教師必須配合教學目標、課程傳遞，彈性選擇教學法與教學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策略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資訊素養線上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教學常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採用的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教學法</a:t>
            </a: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問題導向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學習教學法、主題探究教學法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、建構式教學法、線上協力學習教學法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、館員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與教師合作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模式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資訊素養線上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教學常採用教學策略</a:t>
            </a:r>
            <a:endParaRPr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支持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真實學習活動、學生問題解決與探索、小組合作與協力學習、反饋表達、支持多元觀點、提供學習鷹架。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資訊素養線上教學</a:t>
            </a:r>
            <a:r>
              <a:rPr lang="en-US" altLang="zh-TW" smtClean="0"/>
              <a:t>_</a:t>
            </a:r>
            <a:r>
              <a:rPr lang="zh-TW" altLang="en-US" smtClean="0"/>
              <a:t>王梅玲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BD7A6-9309-41E3-BDB7-B3B372BA5CC2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88700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資訊素養線上課程學習評量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B97765-654A-4DFF-954F-C69D99998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素養線上課程學習評量特點：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與課程目標相關。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專注於學習者。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學生學習評量，有利於教師和學生。 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形成性評量：研究作業練習、訪談、觀察單。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總結性評量：評量表和測驗，總結評估方法通常以最終成績或考試進行。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資訊素養線上教學</a:t>
            </a:r>
            <a:r>
              <a:rPr lang="en-US" altLang="zh-TW" smtClean="0"/>
              <a:t>_</a:t>
            </a:r>
            <a:r>
              <a:rPr lang="zh-TW" altLang="en-US" smtClean="0"/>
              <a:t>王梅玲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DF82A-D316-4138-8D62-1D59399E97C0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87354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67843" y="150812"/>
            <a:ext cx="3008313" cy="1162050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dirty="0">
                <a:solidFill>
                  <a:srgbClr val="C00000"/>
                </a:solidFill>
              </a:rPr>
              <a:t>大綱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31640" y="1435100"/>
            <a:ext cx="6984776" cy="469106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zh-TW" altLang="en-US" sz="3200" dirty="0" smtClean="0">
                <a:solidFill>
                  <a:schemeClr val="tx1"/>
                </a:solidFill>
              </a:rPr>
              <a:t>大學資訊</a:t>
            </a:r>
            <a:r>
              <a:rPr lang="zh-TW" altLang="en-US" sz="3200" dirty="0">
                <a:solidFill>
                  <a:schemeClr val="tx1"/>
                </a:solidFill>
              </a:rPr>
              <a:t>素養教育</a:t>
            </a:r>
          </a:p>
          <a:p>
            <a:pPr marL="514350" indent="-514350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zh-TW" altLang="en-US" sz="3200" dirty="0">
                <a:solidFill>
                  <a:schemeClr val="tx1"/>
                </a:solidFill>
              </a:rPr>
              <a:t>資訊素養線上教學</a:t>
            </a:r>
            <a:r>
              <a:rPr lang="zh-TW" altLang="en-US" sz="3200" dirty="0" smtClean="0">
                <a:solidFill>
                  <a:schemeClr val="tx1"/>
                </a:solidFill>
              </a:rPr>
              <a:t>模式與策略</a:t>
            </a:r>
            <a:endParaRPr lang="zh-TW" altLang="en-US" sz="3200" dirty="0">
              <a:solidFill>
                <a:schemeClr val="tx1"/>
              </a:solidFill>
            </a:endParaRPr>
          </a:p>
          <a:p>
            <a:pPr marL="514350" indent="-514350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zh-TW" altLang="en-US" sz="3200" dirty="0" smtClean="0">
                <a:solidFill>
                  <a:schemeClr val="tx1"/>
                </a:solidFill>
              </a:rPr>
              <a:t>「</a:t>
            </a:r>
            <a:r>
              <a:rPr lang="zh-TW" altLang="en-US" sz="3200" dirty="0">
                <a:solidFill>
                  <a:schemeClr val="tx1"/>
                </a:solidFill>
              </a:rPr>
              <a:t>資訊力與資訊搜尋」磨課師</a:t>
            </a:r>
            <a:r>
              <a:rPr lang="zh-TW" altLang="en-US" sz="3200" dirty="0" smtClean="0">
                <a:solidFill>
                  <a:schemeClr val="tx1"/>
                </a:solidFill>
              </a:rPr>
              <a:t>課程</a:t>
            </a:r>
            <a:endParaRPr lang="en-US" altLang="zh-TW" sz="3200" dirty="0" smtClean="0">
              <a:solidFill>
                <a:schemeClr val="tx1"/>
              </a:solidFill>
            </a:endParaRPr>
          </a:p>
          <a:p>
            <a:pPr marL="514350" indent="-514350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zh-TW" altLang="en-US" sz="3200" dirty="0" smtClean="0">
                <a:solidFill>
                  <a:schemeClr val="tx1"/>
                </a:solidFill>
              </a:rPr>
              <a:t>資訊素養教育</a:t>
            </a:r>
            <a:r>
              <a:rPr lang="zh-TW" altLang="en-US" sz="3200" dirty="0">
                <a:solidFill>
                  <a:schemeClr val="tx1"/>
                </a:solidFill>
              </a:rPr>
              <a:t>的</a:t>
            </a:r>
            <a:r>
              <a:rPr lang="zh-TW" altLang="en-US" sz="3200" dirty="0" smtClean="0">
                <a:solidFill>
                  <a:schemeClr val="tx1"/>
                </a:solidFill>
              </a:rPr>
              <a:t>成效與政策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DB7E2-40A6-4921-9FA4-72BF07DE9E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806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98876276-433A-4727-85E9-62E5E2A90D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3457" b="12717"/>
          <a:stretch/>
        </p:blipFill>
        <p:spPr>
          <a:xfrm>
            <a:off x="-22241" y="0"/>
            <a:ext cx="9144000" cy="6858000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120ED1D-0E14-4E84-91D7-08FED3AB8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804144-C11C-4672-8187-64ACE338E2F6}" type="slidenum">
              <a:rPr kumimoji="1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charset="-12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C9A626D-85A1-435B-AE22-615D72C4D239}"/>
              </a:ext>
            </a:extLst>
          </p:cNvPr>
          <p:cNvSpPr/>
          <p:nvPr/>
        </p:nvSpPr>
        <p:spPr>
          <a:xfrm>
            <a:off x="599335" y="1934363"/>
            <a:ext cx="2953784" cy="2989274"/>
          </a:xfrm>
          <a:prstGeom prst="rect">
            <a:avLst/>
          </a:prstGeom>
          <a:noFill/>
          <a:ln w="127000">
            <a:solidFill>
              <a:schemeClr val="accent2">
                <a:lumMod val="20000"/>
                <a:lumOff val="8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文本框 2">
            <a:extLst>
              <a:ext uri="{FF2B5EF4-FFF2-40B4-BE49-F238E27FC236}">
                <a16:creationId xmlns:a16="http://schemas.microsoft.com/office/drawing/2014/main" id="{C2D61873-87C8-4381-8184-8E83ED2D5345}"/>
              </a:ext>
            </a:extLst>
          </p:cNvPr>
          <p:cNvSpPr txBox="1"/>
          <p:nvPr/>
        </p:nvSpPr>
        <p:spPr>
          <a:xfrm>
            <a:off x="662389" y="2157838"/>
            <a:ext cx="28387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PART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9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3</a:t>
            </a:r>
            <a:endParaRPr kumimoji="1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新細明體" charset="-120"/>
              <a:cs typeface="Times New Roman" panose="02020603050405020304" pitchFamily="18" charset="0"/>
            </a:endParaRPr>
          </a:p>
        </p:txBody>
      </p:sp>
      <p:sp>
        <p:nvSpPr>
          <p:cNvPr id="9" name="文本框 4">
            <a:extLst>
              <a:ext uri="{FF2B5EF4-FFF2-40B4-BE49-F238E27FC236}">
                <a16:creationId xmlns:a16="http://schemas.microsoft.com/office/drawing/2014/main" id="{DC349A06-1539-48EA-815C-0A4391BBC5C0}"/>
              </a:ext>
            </a:extLst>
          </p:cNvPr>
          <p:cNvSpPr txBox="1"/>
          <p:nvPr/>
        </p:nvSpPr>
        <p:spPr>
          <a:xfrm>
            <a:off x="3807138" y="2417584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000" b="1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4000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資訊力與資訊搜尋」磨課</a:t>
            </a:r>
            <a:r>
              <a:rPr lang="zh-TW" altLang="en-US" sz="4000" b="1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師</a:t>
            </a:r>
            <a:endParaRPr kumimoji="1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cxnSp>
        <p:nvCxnSpPr>
          <p:cNvPr id="10" name="直接连接符 7">
            <a:extLst>
              <a:ext uri="{FF2B5EF4-FFF2-40B4-BE49-F238E27FC236}">
                <a16:creationId xmlns:a16="http://schemas.microsoft.com/office/drawing/2014/main" id="{277B259A-1F01-4335-956D-1047C113FE33}"/>
              </a:ext>
            </a:extLst>
          </p:cNvPr>
          <p:cNvCxnSpPr>
            <a:cxnSpLocks/>
          </p:cNvCxnSpPr>
          <p:nvPr/>
        </p:nvCxnSpPr>
        <p:spPr>
          <a:xfrm>
            <a:off x="3779912" y="3140859"/>
            <a:ext cx="51125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36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能力導向</a:t>
            </a:r>
            <a:r>
              <a:rPr lang="zh-TW" altLang="en-US" dirty="0"/>
              <a:t>資訊素養</a:t>
            </a:r>
            <a:r>
              <a:rPr lang="zh-TW" altLang="en-US" dirty="0" smtClean="0"/>
              <a:t>教學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dirty="0"/>
              <a:t>資訊素養教育常</a:t>
            </a:r>
            <a:r>
              <a:rPr lang="zh-TW" altLang="en-US" sz="3600" dirty="0" smtClean="0"/>
              <a:t>採用能力</a:t>
            </a:r>
            <a:r>
              <a:rPr lang="zh-TW" altLang="en-US" sz="3600" dirty="0"/>
              <a:t>導向教學</a:t>
            </a:r>
            <a:br>
              <a:rPr lang="zh-TW" altLang="en-US" sz="3600" dirty="0"/>
            </a:br>
            <a:r>
              <a:rPr lang="zh-TW" altLang="en-US" sz="3600" dirty="0"/>
              <a:t>（</a:t>
            </a:r>
            <a:r>
              <a:rPr lang="en-US" altLang="zh-TW" sz="3600" dirty="0"/>
              <a:t>Competency Based Instruction</a:t>
            </a:r>
            <a:r>
              <a:rPr lang="zh-TW" altLang="en-US" sz="3600" dirty="0"/>
              <a:t>）</a:t>
            </a:r>
          </a:p>
          <a:p>
            <a:r>
              <a:rPr lang="zh-TW" altLang="en-US" sz="3600" dirty="0"/>
              <a:t>強調將學習目標明確化，以做為教學及評量的依據，重視學生最後能力的學習結果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804144-C11C-4672-8187-64ACE338E2F6}" type="slidenum">
              <a:rPr kumimoji="1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853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032F07-FBE4-42F1-BFFE-66D0C5B01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政大「</a:t>
            </a:r>
            <a:r>
              <a:rPr lang="zh-TW" altLang="en-US" dirty="0"/>
              <a:t>資訊力與資訊搜尋」磨課</a:t>
            </a:r>
            <a:r>
              <a:rPr lang="zh-TW" altLang="en-US" dirty="0" smtClean="0"/>
              <a:t>師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9A3C59-D7A8-454A-BDC0-DCD1C438B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15" y="1600200"/>
            <a:ext cx="8654903" cy="4756150"/>
          </a:xfrm>
        </p:spPr>
        <p:txBody>
          <a:bodyPr>
            <a:noAutofit/>
          </a:bodyPr>
          <a:lstStyle/>
          <a:p>
            <a:r>
              <a:rPr lang="zh-TW" altLang="en-US" sz="2400" dirty="0" smtClean="0"/>
              <a:t>採</a:t>
            </a:r>
            <a:r>
              <a:rPr lang="zh-TW" altLang="en-US" sz="2400" dirty="0" smtClean="0">
                <a:solidFill>
                  <a:srgbClr val="FF0000"/>
                </a:solidFill>
              </a:rPr>
              <a:t>資訊</a:t>
            </a:r>
            <a:r>
              <a:rPr lang="zh-TW" altLang="en-US" sz="2400" dirty="0">
                <a:solidFill>
                  <a:srgbClr val="FF0000"/>
                </a:solidFill>
              </a:rPr>
              <a:t>素養能力導向教學法</a:t>
            </a:r>
            <a:endParaRPr lang="en-US" altLang="zh-TW" sz="2400" dirty="0">
              <a:solidFill>
                <a:srgbClr val="FF0000"/>
              </a:solidFill>
            </a:endParaRPr>
          </a:p>
          <a:p>
            <a:r>
              <a:rPr lang="zh-TW" altLang="en-US" sz="2400" dirty="0"/>
              <a:t>設計與發展「</a:t>
            </a:r>
            <a:r>
              <a:rPr lang="zh-TW" altLang="en-US" sz="2400" dirty="0">
                <a:highlight>
                  <a:srgbClr val="FFFF00"/>
                </a:highlight>
              </a:rPr>
              <a:t>資訊力與資訊搜尋磨課師</a:t>
            </a:r>
            <a:r>
              <a:rPr lang="zh-TW" altLang="en-US" sz="2400" dirty="0"/>
              <a:t>」六週六單元課程</a:t>
            </a:r>
            <a:endParaRPr lang="en-US" altLang="zh-TW" sz="2400" dirty="0"/>
          </a:p>
          <a:p>
            <a:r>
              <a:rPr lang="zh-TW" altLang="en-US" sz="2400" dirty="0" smtClean="0"/>
              <a:t>參考，</a:t>
            </a:r>
            <a:r>
              <a:rPr lang="zh-TW" altLang="en-US" sz="2400" dirty="0"/>
              <a:t>將</a:t>
            </a:r>
            <a:r>
              <a:rPr lang="zh-TW" altLang="en-US" sz="2400" dirty="0">
                <a:solidFill>
                  <a:srgbClr val="FF0000"/>
                </a:solidFill>
              </a:rPr>
              <a:t>資訊搜尋能力</a:t>
            </a:r>
            <a:r>
              <a:rPr lang="en-US" altLang="zh-TW" sz="2400" dirty="0">
                <a:solidFill>
                  <a:srgbClr val="FF0000"/>
                </a:solidFill>
              </a:rPr>
              <a:t/>
            </a:r>
            <a:br>
              <a:rPr lang="en-US" altLang="zh-TW" sz="2400" dirty="0">
                <a:solidFill>
                  <a:srgbClr val="FF0000"/>
                </a:solidFill>
              </a:rPr>
            </a:br>
            <a:r>
              <a:rPr lang="zh-TW" altLang="en-US" sz="2400" dirty="0"/>
              <a:t>界定為</a:t>
            </a:r>
            <a:r>
              <a:rPr lang="zh-TW" altLang="en-US" sz="2400" dirty="0" smtClean="0"/>
              <a:t>：</a:t>
            </a:r>
            <a:r>
              <a:rPr lang="en-US" altLang="zh-TW" sz="2400" dirty="0"/>
              <a:t>ACRL</a:t>
            </a:r>
            <a:r>
              <a:rPr lang="zh-TW" altLang="en-US" sz="2400" dirty="0"/>
              <a:t>高等教育資訊素養能力標準</a:t>
            </a:r>
            <a:endParaRPr lang="en-US" altLang="zh-TW" sz="2400" dirty="0"/>
          </a:p>
          <a:p>
            <a:r>
              <a:rPr lang="en-US" altLang="zh-TW" sz="2400" dirty="0">
                <a:solidFill>
                  <a:srgbClr val="FF0000"/>
                </a:solidFill>
              </a:rPr>
              <a:t>(1)</a:t>
            </a:r>
            <a:r>
              <a:rPr lang="zh-TW" altLang="en-US" sz="2400" dirty="0">
                <a:solidFill>
                  <a:srgbClr val="FF0000"/>
                </a:solidFill>
              </a:rPr>
              <a:t>有能力確定所需資訊特性與範圍</a:t>
            </a:r>
            <a:endParaRPr lang="en-US" altLang="zh-TW" sz="2400" dirty="0">
              <a:solidFill>
                <a:srgbClr val="FF0000"/>
              </a:solidFill>
            </a:endParaRPr>
          </a:p>
          <a:p>
            <a:r>
              <a:rPr lang="en-US" altLang="zh-TW" sz="2400" dirty="0">
                <a:solidFill>
                  <a:srgbClr val="FF0000"/>
                </a:solidFill>
              </a:rPr>
              <a:t>(2)</a:t>
            </a:r>
            <a:r>
              <a:rPr lang="zh-TW" altLang="en-US" sz="2400" dirty="0">
                <a:solidFill>
                  <a:srgbClr val="FF0000"/>
                </a:solidFill>
              </a:rPr>
              <a:t>有效檢索所需資訊</a:t>
            </a:r>
            <a:endParaRPr lang="en-US" altLang="zh-TW" sz="2400" dirty="0">
              <a:solidFill>
                <a:srgbClr val="FF0000"/>
              </a:solidFill>
            </a:endParaRPr>
          </a:p>
          <a:p>
            <a:r>
              <a:rPr lang="en-US" altLang="zh-TW" sz="2400" dirty="0">
                <a:solidFill>
                  <a:srgbClr val="FF0000"/>
                </a:solidFill>
              </a:rPr>
              <a:t>(3)</a:t>
            </a:r>
            <a:r>
              <a:rPr lang="zh-TW" altLang="en-US" sz="2400" dirty="0">
                <a:solidFill>
                  <a:srgbClr val="FF0000"/>
                </a:solidFill>
              </a:rPr>
              <a:t>有效檢索圖書資訊</a:t>
            </a:r>
            <a:endParaRPr lang="en-US" altLang="zh-TW" sz="2400" dirty="0">
              <a:solidFill>
                <a:srgbClr val="FF0000"/>
              </a:solidFill>
            </a:endParaRPr>
          </a:p>
          <a:p>
            <a:r>
              <a:rPr lang="en-US" altLang="zh-TW" sz="2400" dirty="0">
                <a:solidFill>
                  <a:srgbClr val="FF0000"/>
                </a:solidFill>
              </a:rPr>
              <a:t>(4)</a:t>
            </a:r>
            <a:r>
              <a:rPr lang="zh-TW" altLang="en-US" sz="2400" dirty="0">
                <a:solidFill>
                  <a:srgbClr val="FF0000"/>
                </a:solidFill>
              </a:rPr>
              <a:t>有效檢索期刊論文</a:t>
            </a:r>
            <a:endParaRPr lang="en-US" altLang="zh-TW" sz="2400" dirty="0">
              <a:solidFill>
                <a:srgbClr val="FF0000"/>
              </a:solidFill>
            </a:endParaRPr>
          </a:p>
          <a:p>
            <a:r>
              <a:rPr lang="en-US" altLang="zh-TW" sz="2400" dirty="0">
                <a:solidFill>
                  <a:srgbClr val="FF0000"/>
                </a:solidFill>
              </a:rPr>
              <a:t>(5)</a:t>
            </a:r>
            <a:r>
              <a:rPr lang="zh-TW" altLang="en-US" sz="2400" dirty="0">
                <a:solidFill>
                  <a:srgbClr val="FF0000"/>
                </a:solidFill>
              </a:rPr>
              <a:t>有效檢索網路資訊</a:t>
            </a:r>
            <a:endParaRPr lang="en-US" altLang="zh-TW" sz="2400" dirty="0">
              <a:solidFill>
                <a:srgbClr val="FF0000"/>
              </a:solidFill>
            </a:endParaRPr>
          </a:p>
          <a:p>
            <a:r>
              <a:rPr lang="en-US" altLang="zh-TW" sz="2400" dirty="0">
                <a:solidFill>
                  <a:srgbClr val="FF0000"/>
                </a:solidFill>
              </a:rPr>
              <a:t>(6)</a:t>
            </a:r>
            <a:r>
              <a:rPr lang="zh-TW" altLang="en-US" sz="2400" dirty="0">
                <a:solidFill>
                  <a:srgbClr val="FF0000"/>
                </a:solidFill>
              </a:rPr>
              <a:t>有效利用資訊解決問題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B6F3654-12CB-4BD8-B5B3-540D5EBE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DB7E2-40A6-4921-9FA4-72BF07DE9EA0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2C25EDB7-6DE1-46B6-BA53-FE4BD4DA25BD}"/>
              </a:ext>
            </a:extLst>
          </p:cNvPr>
          <p:cNvSpPr txBox="1">
            <a:spLocks/>
          </p:cNvSpPr>
          <p:nvPr/>
        </p:nvSpPr>
        <p:spPr>
          <a:xfrm>
            <a:off x="5432434" y="4162598"/>
            <a:ext cx="3456384" cy="2168724"/>
          </a:xfrm>
          <a:prstGeom prst="rect">
            <a:avLst/>
          </a:prstGeom>
          <a:solidFill>
            <a:srgbClr val="7030A0">
              <a:alpha val="20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3600" dirty="0"/>
              <a:t>開課平臺</a:t>
            </a:r>
            <a:endParaRPr kumimoji="0" lang="en-US" altLang="zh-TW" sz="3600" dirty="0"/>
          </a:p>
          <a:p>
            <a:pPr marL="571500" indent="-5715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zh-TW" altLang="en-US" sz="3600" dirty="0"/>
              <a:t>政大磨課師</a:t>
            </a:r>
            <a:endParaRPr kumimoji="0" lang="en-US" altLang="zh-TW" sz="3600" dirty="0"/>
          </a:p>
          <a:p>
            <a:pPr marL="571500" indent="-5715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n-US" altLang="zh-TW" sz="3600" dirty="0" err="1"/>
              <a:t>Ewant</a:t>
            </a:r>
            <a:endParaRPr kumimoji="0"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3236526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032F07-FBE4-42F1-BFFE-66D0C5B01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「資訊力與資訊搜尋」磨課</a:t>
            </a:r>
            <a:r>
              <a:rPr lang="zh-TW" altLang="en-US" dirty="0" smtClean="0"/>
              <a:t>師發展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79DB0276-B149-4F4B-8394-3CBCEB62F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「</a:t>
            </a:r>
            <a:r>
              <a:rPr lang="zh-TW" altLang="en-US" dirty="0">
                <a:highlight>
                  <a:srgbClr val="FFFF00"/>
                </a:highlight>
              </a:rPr>
              <a:t>資訊力與資訊搜尋磨課師</a:t>
            </a:r>
            <a:r>
              <a:rPr lang="zh-TW" altLang="en-US" dirty="0"/>
              <a:t>」六週六單元課程</a:t>
            </a:r>
            <a:endParaRPr lang="en-US" altLang="zh-TW" dirty="0"/>
          </a:p>
          <a:p>
            <a:r>
              <a:rPr lang="zh-TW" altLang="en-US" dirty="0"/>
              <a:t>影片講義、作業、討論、問題提問</a:t>
            </a:r>
            <a:endParaRPr lang="en-US" altLang="zh-TW" dirty="0"/>
          </a:p>
          <a:p>
            <a:r>
              <a:rPr lang="zh-TW" altLang="en-US" dirty="0"/>
              <a:t>編製教材，政治大學教學發展中心協助拍攝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41</a:t>
            </a:r>
            <a:r>
              <a:rPr lang="zh-TW" altLang="en-US" dirty="0"/>
              <a:t>支課程影片，每支影片約</a:t>
            </a:r>
            <a:r>
              <a:rPr lang="en-US" altLang="zh-TW" dirty="0"/>
              <a:t>10-12</a:t>
            </a:r>
            <a:r>
              <a:rPr lang="zh-TW" altLang="en-US" dirty="0"/>
              <a:t>分鐘</a:t>
            </a:r>
            <a:endParaRPr lang="en-US" altLang="zh-TW" dirty="0"/>
          </a:p>
          <a:p>
            <a:r>
              <a:rPr lang="zh-TW" altLang="en-US" dirty="0"/>
              <a:t>採用</a:t>
            </a:r>
            <a:r>
              <a:rPr lang="zh-TW" altLang="en-US" dirty="0">
                <a:solidFill>
                  <a:srgbClr val="FF0000"/>
                </a:solidFill>
              </a:rPr>
              <a:t>非同步在線課程</a:t>
            </a:r>
            <a:r>
              <a:rPr lang="zh-TW" altLang="en-US" dirty="0"/>
              <a:t>模式，學習者依照自己的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步調隨時隨地彈性學習</a:t>
            </a:r>
            <a:endParaRPr lang="en-US" altLang="zh-TW" dirty="0"/>
          </a:p>
          <a:p>
            <a:r>
              <a:rPr lang="zh-TW" altLang="en-US" dirty="0"/>
              <a:t>提供磨課師在線教學、數位學習及學習評量功能，最後對修課同學認證並發送課程通過證書。</a:t>
            </a:r>
            <a:endParaRPr lang="zh-HK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B6F3654-12CB-4BD8-B5B3-540D5EBE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DB7E2-40A6-4921-9FA4-72BF07DE9EA0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279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032F07-FBE4-42F1-BFFE-66D0C5B01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「資訊力與資訊搜尋」磨課</a:t>
            </a:r>
            <a:r>
              <a:rPr lang="zh-TW" altLang="en-US" dirty="0" smtClean="0"/>
              <a:t>師發展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內容版面配置區 6">
            <a:extLst>
              <a:ext uri="{FF2B5EF4-FFF2-40B4-BE49-F238E27FC236}">
                <a16:creationId xmlns:a16="http://schemas.microsoft.com/office/drawing/2014/main" id="{4AFEB7C8-0724-425B-9516-9B214023F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104" y="1710754"/>
            <a:ext cx="3178696" cy="487665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TW" altLang="en-US" dirty="0"/>
              <a:t>教學目標</a:t>
            </a:r>
            <a:endParaRPr lang="en-US" altLang="zh-TW" dirty="0"/>
          </a:p>
          <a:p>
            <a:pPr lvl="1"/>
            <a:r>
              <a:rPr lang="en-US" altLang="zh-TW" dirty="0"/>
              <a:t>(1)</a:t>
            </a:r>
            <a:r>
              <a:rPr lang="zh-TW" altLang="en-US" dirty="0"/>
              <a:t>認識資訊素養的意義與內涵</a:t>
            </a:r>
            <a:endParaRPr lang="en-US" altLang="zh-TW" dirty="0"/>
          </a:p>
          <a:p>
            <a:pPr lvl="1"/>
            <a:r>
              <a:rPr lang="en-US" altLang="zh-TW" dirty="0"/>
              <a:t>(2)</a:t>
            </a:r>
            <a:r>
              <a:rPr lang="zh-TW" altLang="en-US" dirty="0"/>
              <a:t>認識資訊生命周期的奧祕</a:t>
            </a:r>
            <a:endParaRPr lang="en-US" altLang="zh-TW" dirty="0"/>
          </a:p>
          <a:p>
            <a:pPr lvl="1"/>
            <a:r>
              <a:rPr lang="en-US" altLang="zh-TW" dirty="0"/>
              <a:t>(3)</a:t>
            </a:r>
            <a:r>
              <a:rPr lang="zh-TW" altLang="en-US" dirty="0"/>
              <a:t>學習資訊搜尋步驟與技巧</a:t>
            </a:r>
            <a:endParaRPr lang="en-US" altLang="zh-TW" dirty="0"/>
          </a:p>
          <a:p>
            <a:pPr lvl="1"/>
            <a:r>
              <a:rPr lang="en-US" altLang="zh-TW" dirty="0"/>
              <a:t>(4)</a:t>
            </a:r>
            <a:r>
              <a:rPr lang="zh-TW" altLang="en-US" dirty="0"/>
              <a:t>學習有效的圖書、期刊論文、資料庫、與網路資訊搜尋</a:t>
            </a:r>
            <a:endParaRPr lang="en-US" altLang="zh-TW" dirty="0"/>
          </a:p>
          <a:p>
            <a:pPr lvl="1"/>
            <a:r>
              <a:rPr lang="en-US" altLang="zh-TW" dirty="0"/>
              <a:t>(5)</a:t>
            </a:r>
            <a:r>
              <a:rPr lang="zh-TW" altLang="en-US" dirty="0"/>
              <a:t>應用</a:t>
            </a:r>
            <a:r>
              <a:rPr lang="en-US" altLang="zh-TW" dirty="0"/>
              <a:t>Big6</a:t>
            </a:r>
            <a:r>
              <a:rPr lang="zh-TW" altLang="en-US" dirty="0"/>
              <a:t>大六資訊法解決</a:t>
            </a:r>
            <a:r>
              <a:rPr lang="zh-TW" altLang="en-US" dirty="0" smtClean="0"/>
              <a:t>問題</a:t>
            </a:r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B6F3654-12CB-4BD8-B5B3-540D5EBE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DB7E2-40A6-4921-9FA4-72BF07DE9EA0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FD505C26-4A57-4D7A-9DE5-2C571392D936}"/>
              </a:ext>
            </a:extLst>
          </p:cNvPr>
          <p:cNvGrpSpPr/>
          <p:nvPr/>
        </p:nvGrpSpPr>
        <p:grpSpPr>
          <a:xfrm>
            <a:off x="324692" y="1625646"/>
            <a:ext cx="5327428" cy="5092516"/>
            <a:chOff x="179512" y="1124744"/>
            <a:chExt cx="3913186" cy="5092516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847A9E56-C7D8-4961-B544-3C2372374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1124744"/>
              <a:ext cx="3913186" cy="2762249"/>
            </a:xfrm>
            <a:prstGeom prst="rect">
              <a:avLst/>
            </a:prstGeom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2201E9B6-3A93-48ED-961A-C5231A2054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146"/>
            <a:stretch/>
          </p:blipFill>
          <p:spPr>
            <a:xfrm>
              <a:off x="206966" y="3868227"/>
              <a:ext cx="3860978" cy="2349033"/>
            </a:xfrm>
            <a:prstGeom prst="rect">
              <a:avLst/>
            </a:prstGeom>
          </p:spPr>
        </p:pic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206470B0-ADC1-460E-8A9B-C6685801D7D3}"/>
              </a:ext>
            </a:extLst>
          </p:cNvPr>
          <p:cNvSpPr/>
          <p:nvPr/>
        </p:nvSpPr>
        <p:spPr>
          <a:xfrm>
            <a:off x="457709" y="1341422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HK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資訊力與資訊搜尋磨課師課程架構</a:t>
            </a:r>
            <a:endParaRPr lang="zh-HK" altLang="en-US" b="1" dirty="0">
              <a:solidFill>
                <a:srgbClr val="6633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937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032F07-FBE4-42F1-BFFE-66D0C5B01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「資訊力與資訊搜尋」磨課</a:t>
            </a:r>
            <a:r>
              <a:rPr lang="zh-TW" altLang="en-US" dirty="0" smtClean="0"/>
              <a:t>師發展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B6F3654-12CB-4BD8-B5B3-540D5EBE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DB7E2-40A6-4921-9FA4-72BF07DE9EA0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BD51905-183B-4C88-A1A6-E7C57D8DE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027836"/>
            <a:ext cx="4115028" cy="392144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EB38C496-F972-4DD3-841E-95A24463F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878" y="1998132"/>
            <a:ext cx="4252729" cy="1559505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570E5A5D-919C-4046-B80B-A5CE2A6C1EDF}"/>
              </a:ext>
            </a:extLst>
          </p:cNvPr>
          <p:cNvSpPr/>
          <p:nvPr/>
        </p:nvSpPr>
        <p:spPr>
          <a:xfrm>
            <a:off x="1827044" y="165850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HK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課程實施</a:t>
            </a:r>
            <a:endParaRPr lang="zh-HK" altLang="en-US" b="1" dirty="0">
              <a:solidFill>
                <a:srgbClr val="6633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FD65FDF-182D-4875-9F18-CEDEB350B13A}"/>
              </a:ext>
            </a:extLst>
          </p:cNvPr>
          <p:cNvSpPr/>
          <p:nvPr/>
        </p:nvSpPr>
        <p:spPr>
          <a:xfrm>
            <a:off x="6256244" y="162880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HK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評分標準</a:t>
            </a:r>
            <a:endParaRPr lang="zh-HK" altLang="en-US" b="1" dirty="0">
              <a:solidFill>
                <a:srgbClr val="6633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8908A15-ACAB-49B5-BFDF-EDA4E27AB41D}"/>
              </a:ext>
            </a:extLst>
          </p:cNvPr>
          <p:cNvSpPr/>
          <p:nvPr/>
        </p:nvSpPr>
        <p:spPr>
          <a:xfrm>
            <a:off x="4438556" y="3842842"/>
            <a:ext cx="4381916" cy="222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auto">
              <a:spcBef>
                <a:spcPct val="20000"/>
              </a:spcBef>
              <a:spcAft>
                <a:spcPts val="0"/>
              </a:spcAft>
            </a:pPr>
            <a:r>
              <a:rPr kumimoji="0" lang="zh-TW" altLang="en-US" sz="20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課程評分標準分三部分：</a:t>
            </a:r>
            <a:endParaRPr kumimoji="0" lang="en-US" altLang="zh-TW" sz="2000" b="1" dirty="0">
              <a:solidFill>
                <a:srgbClr val="6633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kumimoji="0"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(1)</a:t>
            </a:r>
            <a:r>
              <a:rPr kumimoji="0"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平時作業：三次作業，每次各占總分</a:t>
            </a:r>
            <a:r>
              <a:rPr kumimoji="0"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20%</a:t>
            </a:r>
            <a:r>
              <a:rPr kumimoji="0"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，採用同儕評閱</a:t>
            </a:r>
            <a:endParaRPr kumimoji="0" lang="en-US" altLang="zh-TW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kumimoji="0"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(2)</a:t>
            </a:r>
            <a:r>
              <a:rPr kumimoji="0"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課程討論：三次議題討論與討論區的參與，占總分</a:t>
            </a:r>
            <a:r>
              <a:rPr kumimoji="0"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30%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kumimoji="0"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(3)</a:t>
            </a:r>
            <a:r>
              <a:rPr kumimoji="0"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問卷填答：期中與期末問卷，占總分</a:t>
            </a:r>
            <a:r>
              <a:rPr kumimoji="0"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3613342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98876276-433A-4727-85E9-62E5E2A90D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3457" b="12717"/>
          <a:stretch/>
        </p:blipFill>
        <p:spPr>
          <a:xfrm>
            <a:off x="-22241" y="0"/>
            <a:ext cx="9144000" cy="6858000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120ED1D-0E14-4E84-91D7-08FED3AB8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804144-C11C-4672-8187-64ACE338E2F6}" type="slidenum">
              <a:rPr kumimoji="1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charset="-12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C9A626D-85A1-435B-AE22-615D72C4D239}"/>
              </a:ext>
            </a:extLst>
          </p:cNvPr>
          <p:cNvSpPr/>
          <p:nvPr/>
        </p:nvSpPr>
        <p:spPr>
          <a:xfrm>
            <a:off x="599335" y="1934363"/>
            <a:ext cx="2953784" cy="2989274"/>
          </a:xfrm>
          <a:prstGeom prst="rect">
            <a:avLst/>
          </a:prstGeom>
          <a:noFill/>
          <a:ln w="127000">
            <a:solidFill>
              <a:schemeClr val="accent2">
                <a:lumMod val="20000"/>
                <a:lumOff val="8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文本框 2">
            <a:extLst>
              <a:ext uri="{FF2B5EF4-FFF2-40B4-BE49-F238E27FC236}">
                <a16:creationId xmlns:a16="http://schemas.microsoft.com/office/drawing/2014/main" id="{C2D61873-87C8-4381-8184-8E83ED2D5345}"/>
              </a:ext>
            </a:extLst>
          </p:cNvPr>
          <p:cNvSpPr txBox="1"/>
          <p:nvPr/>
        </p:nvSpPr>
        <p:spPr>
          <a:xfrm>
            <a:off x="662389" y="2157838"/>
            <a:ext cx="28387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PART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9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4</a:t>
            </a:r>
            <a:endParaRPr kumimoji="1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新細明體" charset="-120"/>
              <a:cs typeface="Times New Roman" panose="02020603050405020304" pitchFamily="18" charset="0"/>
            </a:endParaRPr>
          </a:p>
        </p:txBody>
      </p:sp>
      <p:sp>
        <p:nvSpPr>
          <p:cNvPr id="9" name="文本框 4">
            <a:extLst>
              <a:ext uri="{FF2B5EF4-FFF2-40B4-BE49-F238E27FC236}">
                <a16:creationId xmlns:a16="http://schemas.microsoft.com/office/drawing/2014/main" id="{DC349A06-1539-48EA-815C-0A4391BBC5C0}"/>
              </a:ext>
            </a:extLst>
          </p:cNvPr>
          <p:cNvSpPr txBox="1"/>
          <p:nvPr/>
        </p:nvSpPr>
        <p:spPr>
          <a:xfrm>
            <a:off x="3807138" y="2417584"/>
            <a:ext cx="5112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TW" altLang="en-US" sz="4400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資訊素養教育</a:t>
            </a:r>
            <a:r>
              <a:rPr lang="zh-TW" altLang="en-US" sz="4400" b="1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endParaRPr lang="en-US" altLang="zh-TW" sz="4400" b="1" dirty="0" smtClean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>
              <a:defRPr/>
            </a:pPr>
            <a:r>
              <a:rPr lang="zh-TW" altLang="en-US" sz="4400" b="1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成效</a:t>
            </a:r>
            <a:r>
              <a:rPr lang="zh-TW" altLang="en-US" sz="4400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4400" b="1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政策</a:t>
            </a:r>
            <a:endParaRPr lang="zh-TW" altLang="en-US" sz="4400" b="1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0" name="直接连接符 7">
            <a:extLst>
              <a:ext uri="{FF2B5EF4-FFF2-40B4-BE49-F238E27FC236}">
                <a16:creationId xmlns:a16="http://schemas.microsoft.com/office/drawing/2014/main" id="{277B259A-1F01-4335-956D-1047C113FE33}"/>
              </a:ext>
            </a:extLst>
          </p:cNvPr>
          <p:cNvCxnSpPr>
            <a:cxnSpLocks/>
          </p:cNvCxnSpPr>
          <p:nvPr/>
        </p:nvCxnSpPr>
        <p:spPr>
          <a:xfrm>
            <a:off x="3779912" y="3140859"/>
            <a:ext cx="51125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897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032F07-FBE4-42F1-BFFE-66D0C5B01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「資訊力與資訊搜尋」磨課師課程評估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9A3C59-D7A8-454A-BDC0-DCD1C438B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15" y="1600200"/>
            <a:ext cx="8654903" cy="47561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400" dirty="0"/>
              <a:t>課程評估包括：</a:t>
            </a:r>
            <a:r>
              <a:rPr lang="en-US" altLang="zh-TW" sz="2400" dirty="0"/>
              <a:t/>
            </a:r>
            <a:br>
              <a:rPr lang="en-US" altLang="zh-TW" sz="2400" dirty="0"/>
            </a:br>
            <a:r>
              <a:rPr lang="zh-TW" altLang="en-US" sz="2400" dirty="0">
                <a:solidFill>
                  <a:srgbClr val="FF0000"/>
                </a:solidFill>
              </a:rPr>
              <a:t>課程成效評估、學習者課程滿意度、資訊搜尋能力自評</a:t>
            </a:r>
          </a:p>
          <a:p>
            <a:r>
              <a:rPr lang="zh-TW" altLang="en-US" sz="2400" dirty="0"/>
              <a:t>政大磨課師平臺（以下簡稱政大平臺）與</a:t>
            </a:r>
            <a:r>
              <a:rPr lang="en-US" altLang="zh-TW" sz="2400" dirty="0" err="1"/>
              <a:t>ewant</a:t>
            </a:r>
            <a:r>
              <a:rPr lang="zh-TW" altLang="en-US" sz="2400" dirty="0"/>
              <a:t>平臺</a:t>
            </a:r>
            <a:r>
              <a:rPr lang="en-US" altLang="zh-TW" sz="2400" dirty="0"/>
              <a:t/>
            </a:r>
            <a:br>
              <a:rPr lang="en-US" altLang="zh-TW" sz="2400" dirty="0"/>
            </a:br>
            <a:r>
              <a:rPr lang="zh-TW" altLang="en-US" sz="2400" dirty="0"/>
              <a:t>實施六週磨課師在線課程，共</a:t>
            </a:r>
            <a:r>
              <a:rPr lang="en-US" altLang="zh-TW" sz="2400" dirty="0">
                <a:solidFill>
                  <a:srgbClr val="FF0000"/>
                </a:solidFill>
              </a:rPr>
              <a:t>598</a:t>
            </a:r>
            <a:r>
              <a:rPr lang="zh-TW" altLang="en-US" sz="2400" dirty="0">
                <a:solidFill>
                  <a:srgbClr val="FF0000"/>
                </a:solidFill>
              </a:rPr>
              <a:t>位</a:t>
            </a:r>
            <a:r>
              <a:rPr lang="zh-TW" altLang="en-US" sz="2400" dirty="0"/>
              <a:t>學習者註冊</a:t>
            </a:r>
            <a:endParaRPr lang="en-US" altLang="zh-TW" sz="2400" dirty="0"/>
          </a:p>
          <a:p>
            <a:r>
              <a:rPr lang="zh-TW" altLang="en-US" sz="2400" dirty="0"/>
              <a:t>學生多為大學生與研究生</a:t>
            </a:r>
            <a:endParaRPr lang="en-US" altLang="zh-TW" sz="2400" dirty="0"/>
          </a:p>
          <a:p>
            <a:endParaRPr lang="en-US" altLang="zh-TW" sz="2400" dirty="0"/>
          </a:p>
          <a:p>
            <a:pPr marL="0" indent="0">
              <a:buNone/>
            </a:pPr>
            <a:r>
              <a:rPr lang="zh-HK" altLang="en-US" sz="2400" dirty="0">
                <a:highlight>
                  <a:srgbClr val="FFFF00"/>
                </a:highlight>
              </a:rPr>
              <a:t>學習者動機</a:t>
            </a:r>
            <a:endParaRPr lang="en-US" altLang="zh-HK" sz="2400" dirty="0">
              <a:highlight>
                <a:srgbClr val="FFFF00"/>
              </a:highlight>
            </a:endParaRPr>
          </a:p>
          <a:p>
            <a:r>
              <a:rPr lang="zh-TW" altLang="en-US" sz="2400" dirty="0"/>
              <a:t>提高專業技能 </a:t>
            </a:r>
            <a:r>
              <a:rPr lang="en-US" altLang="zh-TW" sz="2400" dirty="0"/>
              <a:t>(73.9%)</a:t>
            </a:r>
          </a:p>
          <a:p>
            <a:r>
              <a:rPr lang="zh-TW" altLang="en-US" sz="2400" dirty="0"/>
              <a:t>獲得課程證書</a:t>
            </a:r>
            <a:r>
              <a:rPr lang="en-US" altLang="zh-TW" sz="2400" dirty="0"/>
              <a:t> (71.0%)</a:t>
            </a:r>
          </a:p>
          <a:p>
            <a:r>
              <a:rPr lang="zh-TW" altLang="en-US" sz="2400" dirty="0"/>
              <a:t>課程免費開放 </a:t>
            </a:r>
            <a:r>
              <a:rPr lang="en-US" altLang="zh-TW" sz="2400" dirty="0"/>
              <a:t>(55.1%)</a:t>
            </a:r>
          </a:p>
          <a:p>
            <a:r>
              <a:rPr lang="zh-TW" altLang="en-US" sz="2400" dirty="0"/>
              <a:t>個人興趣 </a:t>
            </a:r>
            <a:r>
              <a:rPr lang="en-US" altLang="zh-TW" sz="2400" dirty="0"/>
              <a:t>(46.4%)</a:t>
            </a:r>
            <a:endParaRPr lang="en-US" altLang="zh-TW" sz="2400" dirty="0">
              <a:highlight>
                <a:srgbClr val="FFFF00"/>
              </a:highlight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B6F3654-12CB-4BD8-B5B3-540D5EBE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DB7E2-40A6-4921-9FA4-72BF07DE9EA0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1946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032F07-FBE4-42F1-BFFE-66D0C5B01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「資訊力與資訊搜尋」磨課師課程評估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9A3C59-D7A8-454A-BDC0-DCD1C438B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15" y="1600200"/>
            <a:ext cx="8654903" cy="47561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HK" altLang="en-US" sz="2400" dirty="0">
                <a:highlight>
                  <a:srgbClr val="FFFF00"/>
                </a:highlight>
              </a:rPr>
              <a:t>學習者學習歷程</a:t>
            </a:r>
            <a:endParaRPr lang="en-US" altLang="zh-HK" sz="24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rgbClr val="FF0000"/>
                </a:solidFill>
              </a:rPr>
              <a:t>影片瀏覽人數</a:t>
            </a:r>
            <a:r>
              <a:rPr lang="zh-TW" altLang="en-US" sz="2400" dirty="0"/>
              <a:t>以第一週最多，其後逐週減少，從第一週</a:t>
            </a:r>
            <a:r>
              <a:rPr lang="en-US" altLang="zh-TW" sz="2400" dirty="0"/>
              <a:t>1,421</a:t>
            </a:r>
            <a:r>
              <a:rPr lang="zh-TW" altLang="en-US" sz="2400" dirty="0"/>
              <a:t>人到第六週為</a:t>
            </a:r>
            <a:r>
              <a:rPr lang="en-US" altLang="zh-TW" sz="2400" dirty="0"/>
              <a:t>502</a:t>
            </a:r>
            <a:r>
              <a:rPr lang="zh-TW" altLang="en-US" sz="2400" dirty="0"/>
              <a:t>人</a:t>
            </a:r>
            <a:endParaRPr lang="en-US" altLang="zh-TW" sz="2400" dirty="0"/>
          </a:p>
          <a:p>
            <a:pPr marL="0" indent="0">
              <a:buNone/>
            </a:pPr>
            <a:r>
              <a:rPr lang="zh-TW" altLang="en-US" sz="2400" dirty="0">
                <a:solidFill>
                  <a:srgbClr val="FF0000"/>
                </a:solidFill>
              </a:rPr>
              <a:t>單元講義的瀏覽人數</a:t>
            </a:r>
            <a:r>
              <a:rPr lang="zh-TW" altLang="en-US" sz="2400" dirty="0"/>
              <a:t>自第一單元最多瀏覽，後續幾週減少</a:t>
            </a:r>
            <a:endParaRPr lang="en-US" altLang="zh-TW" sz="2400" dirty="0">
              <a:highlight>
                <a:srgbClr val="FFFF00"/>
              </a:highlight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B6F3654-12CB-4BD8-B5B3-540D5EBE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DB7E2-40A6-4921-9FA4-72BF07DE9EA0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1F9219E-B788-4C47-8251-1CC8A84AE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3" y="3804482"/>
            <a:ext cx="4652910" cy="2359907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A4C9B733-A023-4349-9EDD-8E5126338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112" y="3804482"/>
            <a:ext cx="4225571" cy="235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97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032F07-FBE4-42F1-BFFE-66D0C5B01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「資訊力與資訊搜尋」磨課師課程評估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B6F3654-12CB-4BD8-B5B3-540D5EBE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DB7E2-40A6-4921-9FA4-72BF07DE9EA0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1D791871-7C94-42B5-99D7-00D650AD0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198624"/>
            <a:ext cx="6815231" cy="241046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51686110-3B35-497E-9D12-4DF94C2C7B81}"/>
              </a:ext>
            </a:extLst>
          </p:cNvPr>
          <p:cNvSpPr/>
          <p:nvPr/>
        </p:nvSpPr>
        <p:spPr>
          <a:xfrm>
            <a:off x="457200" y="1556792"/>
            <a:ext cx="822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HK" sz="2400" b="1" dirty="0">
                <a:solidFill>
                  <a:srgbClr val="6633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作業實施</a:t>
            </a:r>
            <a:r>
              <a:rPr lang="zh-TW" altLang="en-US" sz="20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（課程第二、四與六週）</a:t>
            </a:r>
            <a:endParaRPr lang="en-US" altLang="zh-TW" sz="2000" b="1" dirty="0">
              <a:solidFill>
                <a:srgbClr val="6633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zh-HK" sz="20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作業一</a:t>
            </a:r>
            <a:r>
              <a:rPr lang="en-US" altLang="zh-HK" sz="20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(15.2%)</a:t>
            </a:r>
            <a:r>
              <a:rPr lang="zh-TW" altLang="zh-HK" sz="20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參與</a:t>
            </a:r>
            <a:r>
              <a:rPr lang="zh-TW" altLang="en-US" sz="20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zh-HK" sz="20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</a:t>
            </a:r>
            <a:r>
              <a:rPr lang="zh-TW" altLang="zh-HK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資訊搜尋祕技</a:t>
            </a:r>
            <a:r>
              <a:rPr lang="zh-TW" altLang="zh-HK" sz="20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」，請同學利用特定主題來進行資訊搜尋，列出其定義、關鍵詞及相關詞</a:t>
            </a:r>
            <a:r>
              <a:rPr lang="zh-TW" altLang="zh-HK" sz="2000" b="1" dirty="0" smtClean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endParaRPr lang="en-US" altLang="zh-TW" sz="2000" b="1" dirty="0">
              <a:solidFill>
                <a:srgbClr val="6633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zh-HK" sz="20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作業二</a:t>
            </a:r>
            <a:r>
              <a:rPr lang="en-US" altLang="zh-HK" sz="20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(14.5%)</a:t>
            </a:r>
            <a:r>
              <a:rPr lang="zh-TW" altLang="zh-HK" sz="20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參與</a:t>
            </a:r>
            <a:r>
              <a:rPr lang="zh-TW" altLang="en-US" sz="20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 </a:t>
            </a:r>
            <a:r>
              <a:rPr lang="zh-TW" altLang="zh-HK" sz="20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</a:t>
            </a:r>
            <a:r>
              <a:rPr lang="zh-TW" altLang="zh-HK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期刊論文</a:t>
            </a:r>
            <a:r>
              <a:rPr lang="en-US" altLang="zh-HK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</a:t>
            </a:r>
            <a:r>
              <a:rPr lang="zh-TW" altLang="zh-HK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把抓</a:t>
            </a:r>
            <a:r>
              <a:rPr lang="zh-TW" altLang="zh-HK" sz="20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r>
              <a:rPr lang="zh-TW" altLang="zh-HK" sz="2000" b="1" dirty="0" smtClean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，利用</a:t>
            </a:r>
            <a:r>
              <a:rPr lang="zh-TW" altLang="zh-HK" sz="20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臺灣期刊論文索引系統、華藝在線圖書館或中國知網（</a:t>
            </a:r>
            <a:r>
              <a:rPr lang="en-US" altLang="zh-HK" sz="20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CNKI</a:t>
            </a:r>
            <a:r>
              <a:rPr lang="zh-TW" altLang="zh-HK" sz="20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），</a:t>
            </a:r>
            <a:r>
              <a:rPr lang="zh-TW" altLang="zh-HK" sz="2000" b="1" dirty="0" smtClean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進行期刊</a:t>
            </a:r>
            <a:r>
              <a:rPr lang="zh-TW" altLang="zh-HK" sz="20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論文</a:t>
            </a:r>
            <a:r>
              <a:rPr lang="zh-TW" altLang="zh-HK" sz="2000" b="1" dirty="0" smtClean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搜尋</a:t>
            </a:r>
            <a:endParaRPr lang="en-US" altLang="zh-TW" sz="2000" b="1" dirty="0">
              <a:solidFill>
                <a:srgbClr val="6633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zh-HK" sz="20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作業三</a:t>
            </a:r>
            <a:r>
              <a:rPr lang="en-US" altLang="zh-HK" sz="20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(12.5%)</a:t>
            </a:r>
            <a:r>
              <a:rPr lang="zh-TW" altLang="zh-HK" sz="20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參與</a:t>
            </a:r>
            <a:r>
              <a:rPr lang="zh-TW" altLang="en-US" sz="20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 </a:t>
            </a:r>
            <a:r>
              <a:rPr lang="zh-TW" altLang="zh-HK" sz="20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</a:t>
            </a:r>
            <a:r>
              <a:rPr lang="en-US" altLang="zh-HK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Big6</a:t>
            </a:r>
            <a:r>
              <a:rPr lang="zh-TW" altLang="zh-HK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問題必殺技</a:t>
            </a:r>
            <a:r>
              <a:rPr lang="zh-TW" altLang="zh-HK" sz="20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r>
              <a:rPr lang="zh-TW" altLang="zh-HK" sz="2000" b="1" dirty="0" smtClean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，介紹</a:t>
            </a:r>
            <a:r>
              <a:rPr lang="zh-TW" altLang="zh-HK" sz="20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與推薦一個文化創意產業，利用</a:t>
            </a:r>
            <a:r>
              <a:rPr lang="en-US" altLang="zh-HK" sz="20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Big6</a:t>
            </a:r>
            <a:r>
              <a:rPr lang="zh-TW" altLang="zh-HK" sz="20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大六資訊法，說明其內容並評估檢索的</a:t>
            </a:r>
            <a:r>
              <a:rPr lang="zh-TW" altLang="zh-HK" sz="2000" b="1" dirty="0" smtClean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資訊</a:t>
            </a:r>
            <a:endParaRPr lang="en-US" altLang="zh-TW" sz="2000" b="1" dirty="0">
              <a:solidFill>
                <a:srgbClr val="6633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02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98876276-433A-4727-85E9-62E5E2A90D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3457" b="12717"/>
          <a:stretch/>
        </p:blipFill>
        <p:spPr>
          <a:xfrm>
            <a:off x="-22241" y="0"/>
            <a:ext cx="9144000" cy="6858000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120ED1D-0E14-4E84-91D7-08FED3AB8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4144-C11C-4672-8187-64ACE338E2F6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C9A626D-85A1-435B-AE22-615D72C4D239}"/>
              </a:ext>
            </a:extLst>
          </p:cNvPr>
          <p:cNvSpPr/>
          <p:nvPr/>
        </p:nvSpPr>
        <p:spPr>
          <a:xfrm>
            <a:off x="599335" y="1934363"/>
            <a:ext cx="2953784" cy="2989274"/>
          </a:xfrm>
          <a:prstGeom prst="rect">
            <a:avLst/>
          </a:prstGeom>
          <a:noFill/>
          <a:ln w="127000">
            <a:solidFill>
              <a:schemeClr val="accent2">
                <a:lumMod val="20000"/>
                <a:lumOff val="8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2">
            <a:extLst>
              <a:ext uri="{FF2B5EF4-FFF2-40B4-BE49-F238E27FC236}">
                <a16:creationId xmlns:a16="http://schemas.microsoft.com/office/drawing/2014/main" id="{C2D61873-87C8-4381-8184-8E83ED2D5345}"/>
              </a:ext>
            </a:extLst>
          </p:cNvPr>
          <p:cNvSpPr txBox="1"/>
          <p:nvPr/>
        </p:nvSpPr>
        <p:spPr>
          <a:xfrm>
            <a:off x="662389" y="2157838"/>
            <a:ext cx="28387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</a:t>
            </a:r>
          </a:p>
          <a:p>
            <a:pPr algn="ctr"/>
            <a:r>
              <a:rPr lang="en-US" altLang="zh-CN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9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4">
            <a:extLst>
              <a:ext uri="{FF2B5EF4-FFF2-40B4-BE49-F238E27FC236}">
                <a16:creationId xmlns:a16="http://schemas.microsoft.com/office/drawing/2014/main" id="{DC349A06-1539-48EA-815C-0A4391BBC5C0}"/>
              </a:ext>
            </a:extLst>
          </p:cNvPr>
          <p:cNvSpPr txBox="1"/>
          <p:nvPr/>
        </p:nvSpPr>
        <p:spPr>
          <a:xfrm>
            <a:off x="3807138" y="2849741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大學資訊</a:t>
            </a: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素養教育</a:t>
            </a:r>
          </a:p>
        </p:txBody>
      </p:sp>
      <p:cxnSp>
        <p:nvCxnSpPr>
          <p:cNvPr id="10" name="直接连接符 7">
            <a:extLst>
              <a:ext uri="{FF2B5EF4-FFF2-40B4-BE49-F238E27FC236}">
                <a16:creationId xmlns:a16="http://schemas.microsoft.com/office/drawing/2014/main" id="{277B259A-1F01-4335-956D-1047C113FE33}"/>
              </a:ext>
            </a:extLst>
          </p:cNvPr>
          <p:cNvCxnSpPr>
            <a:cxnSpLocks/>
          </p:cNvCxnSpPr>
          <p:nvPr/>
        </p:nvCxnSpPr>
        <p:spPr>
          <a:xfrm>
            <a:off x="3779912" y="3573016"/>
            <a:ext cx="51125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7285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032F07-FBE4-42F1-BFFE-66D0C5B01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「資訊力與資訊搜尋」磨課師課程評估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9A3C59-D7A8-454A-BDC0-DCD1C438B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14" y="1628800"/>
            <a:ext cx="8654903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zh-HK" dirty="0">
                <a:highlight>
                  <a:srgbClr val="FFFF00"/>
                </a:highlight>
              </a:rPr>
              <a:t>成效評估</a:t>
            </a:r>
            <a:r>
              <a:rPr lang="zh-TW" altLang="en-US" dirty="0">
                <a:highlight>
                  <a:srgbClr val="FFFF00"/>
                </a:highlight>
              </a:rPr>
              <a:t>：</a:t>
            </a:r>
            <a:r>
              <a:rPr lang="zh-TW" altLang="zh-HK" sz="2400" dirty="0"/>
              <a:t>以課程註冊人數、完課率、與課程參與率為主</a:t>
            </a:r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000" dirty="0"/>
          </a:p>
          <a:p>
            <a:r>
              <a:rPr lang="zh-TW" altLang="en-US" sz="2000" dirty="0"/>
              <a:t>磨課師同學雖然完課率</a:t>
            </a:r>
            <a:r>
              <a:rPr lang="en-US" altLang="zh-TW" sz="2000" dirty="0"/>
              <a:t>14.3%</a:t>
            </a:r>
            <a:r>
              <a:rPr lang="zh-TW" altLang="en-US" sz="2000" dirty="0"/>
              <a:t>，作業議題討論</a:t>
            </a:r>
            <a:r>
              <a:rPr lang="zh-TW" altLang="en-US" sz="2000" dirty="0" smtClean="0"/>
              <a:t>參與者低於</a:t>
            </a:r>
            <a:r>
              <a:rPr lang="en-US" altLang="zh-TW" sz="2000" dirty="0"/>
              <a:t>15%</a:t>
            </a:r>
            <a:r>
              <a:rPr lang="zh-TW" altLang="en-US" sz="2000" dirty="0" smtClean="0"/>
              <a:t>，觀看</a:t>
            </a:r>
            <a:r>
              <a:rPr lang="zh-TW" altLang="en-US" sz="2000" dirty="0"/>
              <a:t>影片有</a:t>
            </a:r>
            <a:r>
              <a:rPr lang="en-US" altLang="zh-TW" sz="2000" dirty="0"/>
              <a:t>72.7%</a:t>
            </a:r>
            <a:r>
              <a:rPr lang="zh-TW" altLang="en-US" sz="2000" dirty="0"/>
              <a:t>，參與課程活動有</a:t>
            </a:r>
            <a:r>
              <a:rPr lang="en-US" altLang="zh-TW" sz="2000" dirty="0"/>
              <a:t>73.4%</a:t>
            </a:r>
            <a:r>
              <a:rPr lang="zh-TW" altLang="en-US" sz="2000" dirty="0"/>
              <a:t>，顯示</a:t>
            </a:r>
            <a:r>
              <a:rPr lang="zh-TW" altLang="en-US" sz="2000" dirty="0">
                <a:highlight>
                  <a:srgbClr val="FFFF00"/>
                </a:highlight>
              </a:rPr>
              <a:t>磨課師同學的數位學習行為多樣</a:t>
            </a:r>
            <a:r>
              <a:rPr lang="zh-TW" altLang="en-US" sz="2000" dirty="0"/>
              <a:t>，包括看影片講義、做作業、參與課程討論。</a:t>
            </a:r>
            <a:endParaRPr lang="en-US" altLang="zh-HK" sz="20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B6F3654-12CB-4BD8-B5B3-540D5EBE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DB7E2-40A6-4921-9FA4-72BF07DE9EA0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9C7F697C-C8B5-438D-B603-FA1B140657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235492"/>
              </p:ext>
            </p:extLst>
          </p:nvPr>
        </p:nvGraphicFramePr>
        <p:xfrm>
          <a:off x="345556" y="2204864"/>
          <a:ext cx="8431618" cy="3246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9505">
                  <a:extLst>
                    <a:ext uri="{9D8B030D-6E8A-4147-A177-3AD203B41FA5}">
                      <a16:colId xmlns:a16="http://schemas.microsoft.com/office/drawing/2014/main" val="2131510397"/>
                    </a:ext>
                  </a:extLst>
                </a:gridCol>
                <a:gridCol w="6952113">
                  <a:extLst>
                    <a:ext uri="{9D8B030D-6E8A-4147-A177-3AD203B41FA5}">
                      <a16:colId xmlns:a16="http://schemas.microsoft.com/office/drawing/2014/main" val="370859137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zh-HK" altLang="en-US" sz="2000" b="1" kern="1200" dirty="0">
                          <a:solidFill>
                            <a:srgbClr val="6633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註冊人數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900"/>
                        </a:lnSpc>
                      </a:pPr>
                      <a:r>
                        <a:rPr lang="en-US" altLang="zh-TW" sz="2000" b="1" kern="1200" dirty="0">
                          <a:solidFill>
                            <a:srgbClr val="6633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598</a:t>
                      </a:r>
                      <a:r>
                        <a:rPr lang="zh-TW" altLang="en-US" sz="2000" b="1" kern="1200" dirty="0">
                          <a:solidFill>
                            <a:srgbClr val="6633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位學生註冊</a:t>
                      </a:r>
                      <a:endParaRPr lang="en-US" altLang="zh-TW" sz="2000" b="1" kern="1200" dirty="0">
                        <a:solidFill>
                          <a:srgbClr val="6633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1900"/>
                        </a:lnSpc>
                      </a:pPr>
                      <a:r>
                        <a:rPr lang="zh-TW" altLang="en-US" sz="2000" b="1" kern="1200" dirty="0">
                          <a:solidFill>
                            <a:srgbClr val="6633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政大平臺</a:t>
                      </a:r>
                      <a:r>
                        <a:rPr lang="en-US" altLang="zh-TW" sz="2000" b="1" kern="1200" dirty="0">
                          <a:solidFill>
                            <a:srgbClr val="6633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336</a:t>
                      </a:r>
                      <a:r>
                        <a:rPr lang="zh-TW" altLang="en-US" sz="2000" b="1" kern="1200" dirty="0">
                          <a:solidFill>
                            <a:srgbClr val="6633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</a:t>
                      </a:r>
                      <a:r>
                        <a:rPr lang="en-US" altLang="zh-TW" sz="2000" b="1" kern="1200" dirty="0">
                          <a:solidFill>
                            <a:srgbClr val="6633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(56.2%)</a:t>
                      </a:r>
                      <a:r>
                        <a:rPr lang="zh-TW" altLang="en-US" sz="2000" b="1" kern="1200" dirty="0">
                          <a:solidFill>
                            <a:srgbClr val="6633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altLang="zh-TW" sz="2000" b="1" kern="1200" dirty="0" err="1">
                          <a:solidFill>
                            <a:srgbClr val="6633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ewant</a:t>
                      </a:r>
                      <a:r>
                        <a:rPr lang="zh-TW" altLang="en-US" sz="2000" b="1" kern="1200" dirty="0">
                          <a:solidFill>
                            <a:srgbClr val="6633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平臺</a:t>
                      </a:r>
                      <a:r>
                        <a:rPr lang="en-US" altLang="zh-TW" sz="2000" b="1" kern="1200" dirty="0">
                          <a:solidFill>
                            <a:srgbClr val="6633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262</a:t>
                      </a:r>
                      <a:r>
                        <a:rPr lang="zh-TW" altLang="en-US" sz="2000" b="1" kern="1200" dirty="0">
                          <a:solidFill>
                            <a:srgbClr val="6633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</a:t>
                      </a:r>
                      <a:r>
                        <a:rPr lang="en-US" altLang="zh-TW" sz="2000" b="1" kern="1200" dirty="0">
                          <a:solidFill>
                            <a:srgbClr val="6633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(43.8%)</a:t>
                      </a:r>
                      <a:endParaRPr lang="zh-HK" altLang="en-US" sz="2000" b="1" kern="1200" dirty="0">
                        <a:solidFill>
                          <a:srgbClr val="6633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274916"/>
                  </a:ext>
                </a:extLst>
              </a:tr>
              <a:tr h="111199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900"/>
                        </a:lnSpc>
                      </a:pPr>
                      <a:r>
                        <a:rPr lang="zh-HK" altLang="en-US" sz="2000" b="1" kern="1200" dirty="0">
                          <a:solidFill>
                            <a:srgbClr val="6633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完課率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kumimoji="0" lang="zh-TW" alt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一般磨課師完課率低，多在</a:t>
                      </a:r>
                      <a:r>
                        <a:rPr kumimoji="0" lang="en-US" altLang="zh-TW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5%</a:t>
                      </a:r>
                      <a:r>
                        <a:rPr kumimoji="0" lang="zh-TW" alt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至</a:t>
                      </a:r>
                      <a:r>
                        <a:rPr kumimoji="0" lang="en-US" altLang="zh-TW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10%</a:t>
                      </a:r>
                      <a:r>
                        <a:rPr kumimoji="0" lang="zh-TW" alt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之間</a:t>
                      </a:r>
                      <a:endParaRPr kumimoji="0" lang="en-US" altLang="zh-TW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kumimoji="0" lang="zh-TW" alt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本磨課師完課率稍好，有</a:t>
                      </a:r>
                      <a:r>
                        <a:rPr kumimoji="0" lang="en-US" altLang="zh-TW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14.3%</a:t>
                      </a:r>
                      <a:r>
                        <a:rPr kumimoji="0" lang="zh-TW" alt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完成課程獲得證書，政大平臺完課率較高 </a:t>
                      </a:r>
                      <a:r>
                        <a:rPr kumimoji="0" lang="en-US" altLang="zh-TW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(20.2%)</a:t>
                      </a:r>
                      <a:r>
                        <a:rPr kumimoji="0" lang="zh-TW" alt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kumimoji="0" lang="en-US" altLang="zh-TW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ewant</a:t>
                      </a:r>
                      <a:r>
                        <a:rPr kumimoji="0" lang="zh-TW" alt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平臺</a:t>
                      </a:r>
                      <a:r>
                        <a:rPr kumimoji="0" lang="en-US" altLang="zh-TW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(6.9%)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kumimoji="0" lang="zh-TW" alt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完課的條件：作業、議題討論、課程參與成績在</a:t>
                      </a:r>
                      <a:r>
                        <a:rPr kumimoji="0" lang="en-US" altLang="zh-TW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kumimoji="0" lang="zh-TW" alt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分以上為及格</a:t>
                      </a:r>
                      <a:endParaRPr lang="zh-HK" altLang="en-US" sz="2000" b="1" kern="1200" dirty="0">
                        <a:solidFill>
                          <a:srgbClr val="6633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41124"/>
                  </a:ext>
                </a:extLst>
              </a:tr>
              <a:tr h="111199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900"/>
                        </a:lnSpc>
                      </a:pPr>
                      <a:r>
                        <a:rPr lang="zh-HK" altLang="en-US" sz="2000" b="1" kern="1200" dirty="0">
                          <a:solidFill>
                            <a:srgbClr val="6633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課程參與率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kumimoji="0" lang="zh-TW" altLang="en-US" sz="2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影片講義閱讀、作業、議題討論、前測、問卷填答參與活動，共</a:t>
                      </a:r>
                      <a:r>
                        <a:rPr kumimoji="0" lang="en-US" altLang="zh-TW" sz="2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439</a:t>
                      </a:r>
                      <a:r>
                        <a:rPr kumimoji="0" lang="zh-TW" altLang="en-US" sz="2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人，課程參與率為</a:t>
                      </a:r>
                      <a:r>
                        <a:rPr kumimoji="0" lang="en-US" altLang="zh-TW" sz="2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73.4%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kumimoji="0" lang="zh-TW" altLang="en-US" sz="2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政大平臺</a:t>
                      </a:r>
                      <a:r>
                        <a:rPr kumimoji="0" lang="en-US" altLang="zh-TW" sz="2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(67.3%)</a:t>
                      </a:r>
                      <a:r>
                        <a:rPr kumimoji="0" lang="zh-TW" altLang="en-US" sz="2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；</a:t>
                      </a:r>
                      <a:r>
                        <a:rPr kumimoji="0" lang="en-US" altLang="zh-TW" sz="2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ewant</a:t>
                      </a:r>
                      <a:r>
                        <a:rPr kumimoji="0" lang="zh-TW" altLang="en-US" sz="2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平臺</a:t>
                      </a:r>
                      <a:r>
                        <a:rPr kumimoji="0" lang="en-US" altLang="zh-TW" sz="2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(81.3%)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kumimoji="0" lang="en-US" altLang="zh-TW" sz="2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ewant</a:t>
                      </a:r>
                      <a:r>
                        <a:rPr kumimoji="0" lang="zh-TW" altLang="en-US" sz="2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平臺同學課程參與率較高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106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5476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032F07-FBE4-42F1-BFFE-66D0C5B01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「資訊力與資訊搜尋」磨課師課程評估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9A3C59-D7A8-454A-BDC0-DCD1C438B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14" y="1628800"/>
            <a:ext cx="8654903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dirty="0">
                <a:highlight>
                  <a:srgbClr val="FFFF00"/>
                </a:highlight>
              </a:rPr>
              <a:t>總結性評鑑：</a:t>
            </a:r>
            <a:r>
              <a:rPr lang="zh-TW" altLang="en-US" sz="2400" dirty="0"/>
              <a:t>蒐集學習者的個人背景、學習經驗、課程滿意度、資訊搜尋能力評估</a:t>
            </a:r>
            <a:endParaRPr lang="en-US" altLang="zh-TW" sz="2400" dirty="0"/>
          </a:p>
          <a:p>
            <a:r>
              <a:rPr lang="zh-TW" altLang="en-US" sz="2400" dirty="0"/>
              <a:t>期末問卷受測者對磨課師感到滿意，整體滿意度平均</a:t>
            </a:r>
            <a:r>
              <a:rPr lang="en-US" altLang="zh-TW" sz="2400" dirty="0"/>
              <a:t>4.25</a:t>
            </a:r>
            <a:r>
              <a:rPr lang="zh-TW" altLang="en-US" sz="2400" dirty="0"/>
              <a:t>，政大平臺平均</a:t>
            </a:r>
            <a:r>
              <a:rPr lang="en-US" altLang="zh-TW" sz="2400" dirty="0"/>
              <a:t>4.34</a:t>
            </a:r>
            <a:r>
              <a:rPr lang="zh-TW" altLang="en-US" sz="2400" dirty="0"/>
              <a:t>，</a:t>
            </a:r>
            <a:r>
              <a:rPr lang="en-US" altLang="zh-TW" sz="2400" dirty="0" err="1"/>
              <a:t>ewant</a:t>
            </a:r>
            <a:r>
              <a:rPr lang="zh-TW" altLang="en-US" sz="2400" dirty="0"/>
              <a:t>平臺</a:t>
            </a:r>
            <a:r>
              <a:rPr lang="en-US" altLang="zh-TW" sz="2400" dirty="0"/>
              <a:t>3.89</a:t>
            </a:r>
            <a:r>
              <a:rPr lang="zh-TW" altLang="en-US" sz="2400" dirty="0"/>
              <a:t>，</a:t>
            </a:r>
            <a:r>
              <a:rPr lang="zh-TW" altLang="en-US" sz="2400" dirty="0">
                <a:solidFill>
                  <a:srgbClr val="FF0000"/>
                </a:solidFill>
              </a:rPr>
              <a:t>高於期中問卷滿意度</a:t>
            </a:r>
            <a:r>
              <a:rPr lang="zh-TW" altLang="en-US" sz="2400" dirty="0"/>
              <a:t>的</a:t>
            </a:r>
            <a:r>
              <a:rPr lang="en-US" altLang="zh-TW" sz="2400" dirty="0"/>
              <a:t>4.11</a:t>
            </a:r>
          </a:p>
          <a:p>
            <a:r>
              <a:rPr lang="zh-TW" altLang="en-US" sz="2400" dirty="0"/>
              <a:t>最感到滿意的</a:t>
            </a:r>
            <a:r>
              <a:rPr lang="zh-TW" altLang="en-US" sz="2400" dirty="0">
                <a:solidFill>
                  <a:srgbClr val="FF0000"/>
                </a:solidFill>
              </a:rPr>
              <a:t>本磨課師對我有用</a:t>
            </a:r>
            <a:r>
              <a:rPr lang="en-US" altLang="zh-TW" sz="2400" dirty="0"/>
              <a:t>(4.51)</a:t>
            </a:r>
            <a:r>
              <a:rPr lang="zh-TW" altLang="en-US" sz="2400" dirty="0"/>
              <a:t>、其次依序是：</a:t>
            </a:r>
            <a:r>
              <a:rPr lang="zh-TW" altLang="en-US" sz="2400" dirty="0">
                <a:solidFill>
                  <a:srgbClr val="FF0000"/>
                </a:solidFill>
              </a:rPr>
              <a:t>課程內容與影片</a:t>
            </a:r>
            <a:r>
              <a:rPr lang="en-US" altLang="zh-TW" sz="2400" dirty="0"/>
              <a:t>(4.43)</a:t>
            </a:r>
            <a:r>
              <a:rPr lang="zh-TW" altLang="en-US" sz="2400" dirty="0"/>
              <a:t>、</a:t>
            </a:r>
            <a:r>
              <a:rPr lang="zh-TW" altLang="en-US" sz="2400" dirty="0">
                <a:solidFill>
                  <a:srgbClr val="FF0000"/>
                </a:solidFill>
              </a:rPr>
              <a:t>課程作業</a:t>
            </a:r>
            <a:r>
              <a:rPr lang="en-US" altLang="zh-TW" sz="2400" dirty="0"/>
              <a:t>(4.31)</a:t>
            </a:r>
            <a:r>
              <a:rPr lang="zh-TW" altLang="en-US" sz="2400" dirty="0"/>
              <a:t>、</a:t>
            </a:r>
            <a:r>
              <a:rPr lang="zh-TW" altLang="en-US" sz="2400" dirty="0">
                <a:solidFill>
                  <a:srgbClr val="FF0000"/>
                </a:solidFill>
              </a:rPr>
              <a:t>課程平臺使用</a:t>
            </a:r>
            <a:r>
              <a:rPr lang="en-US" altLang="zh-TW" sz="2400" dirty="0"/>
              <a:t>(4.25)</a:t>
            </a:r>
            <a:r>
              <a:rPr lang="zh-TW" altLang="en-US" sz="2400" dirty="0"/>
              <a:t>、</a:t>
            </a:r>
            <a:r>
              <a:rPr lang="zh-TW" altLang="en-US" sz="2400" dirty="0">
                <a:solidFill>
                  <a:srgbClr val="FF0000"/>
                </a:solidFill>
              </a:rPr>
              <a:t>教師與助教的協助解答及課程的證書有用</a:t>
            </a:r>
            <a:r>
              <a:rPr lang="en-US" altLang="zh-TW" sz="2400" dirty="0"/>
              <a:t>(4.21)</a:t>
            </a:r>
            <a:r>
              <a:rPr lang="zh-TW" altLang="en-US" sz="2400" dirty="0"/>
              <a:t>、</a:t>
            </a:r>
            <a:r>
              <a:rPr lang="zh-TW" altLang="en-US" sz="2400" dirty="0">
                <a:solidFill>
                  <a:srgbClr val="FF0000"/>
                </a:solidFill>
              </a:rPr>
              <a:t>課程討論議題</a:t>
            </a:r>
            <a:r>
              <a:rPr lang="en-US" altLang="zh-TW" sz="2400" dirty="0"/>
              <a:t>(4.15)</a:t>
            </a:r>
          </a:p>
          <a:p>
            <a:r>
              <a:rPr lang="zh-TW" altLang="en-US" sz="2400" dirty="0"/>
              <a:t>較不滿意的是「</a:t>
            </a:r>
            <a:r>
              <a:rPr lang="zh-TW" altLang="en-US" sz="2400" dirty="0">
                <a:solidFill>
                  <a:srgbClr val="FF0000"/>
                </a:solidFill>
              </a:rPr>
              <a:t>對於作業同儕評閱</a:t>
            </a:r>
            <a:r>
              <a:rPr lang="zh-TW" altLang="en-US" sz="2400" dirty="0"/>
              <a:t>」</a:t>
            </a:r>
            <a:r>
              <a:rPr lang="en-US" altLang="zh-TW" sz="2400" dirty="0"/>
              <a:t>(3.94</a:t>
            </a:r>
            <a:r>
              <a:rPr lang="en-US" altLang="zh-TW" sz="2400" dirty="0" smtClean="0"/>
              <a:t>)</a:t>
            </a:r>
            <a:endParaRPr lang="en-US" altLang="zh-TW" sz="24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B6F3654-12CB-4BD8-B5B3-540D5EBE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DB7E2-40A6-4921-9FA4-72BF07DE9EA0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5658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032F07-FBE4-42F1-BFFE-66D0C5B01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「資訊力與資訊搜尋」磨課師課程評估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9A3C59-D7A8-454A-BDC0-DCD1C438B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14" y="1628800"/>
            <a:ext cx="8654903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dirty="0">
                <a:highlight>
                  <a:srgbClr val="FFFF00"/>
                </a:highlight>
              </a:rPr>
              <a:t>總結性評鑑</a:t>
            </a:r>
            <a:r>
              <a:rPr lang="en-US" altLang="zh-TW" dirty="0"/>
              <a:t>—</a:t>
            </a:r>
            <a:r>
              <a:rPr lang="zh-TW" altLang="en-US" sz="2400" dirty="0"/>
              <a:t>資訊搜尋能力評估</a:t>
            </a:r>
            <a:endParaRPr lang="en-US" altLang="zh-TW" sz="2400" dirty="0"/>
          </a:p>
          <a:p>
            <a:r>
              <a:rPr lang="zh-TW" altLang="en-US" sz="2200" dirty="0" smtClean="0"/>
              <a:t>受</a:t>
            </a:r>
            <a:r>
              <a:rPr lang="zh-TW" altLang="en-US" sz="2200" dirty="0"/>
              <a:t>測者對於磨課師增進其資訊搜尋能力自評看法，整體平均為</a:t>
            </a:r>
            <a:r>
              <a:rPr lang="en-US" altLang="zh-TW" sz="2200" dirty="0"/>
              <a:t>4.44</a:t>
            </a:r>
            <a:r>
              <a:rPr lang="zh-TW" altLang="en-US" sz="2200" dirty="0"/>
              <a:t>，顯示學習者肯定上課後其</a:t>
            </a:r>
            <a:r>
              <a:rPr lang="zh-TW" altLang="en-US" sz="2200" dirty="0">
                <a:solidFill>
                  <a:srgbClr val="FF0000"/>
                </a:solidFill>
              </a:rPr>
              <a:t>資訊素養與資訊搜尋</a:t>
            </a:r>
            <a:r>
              <a:rPr lang="zh-TW" altLang="en-US" sz="2200" dirty="0" smtClean="0">
                <a:solidFill>
                  <a:srgbClr val="FF0000"/>
                </a:solidFill>
              </a:rPr>
              <a:t>能力增進</a:t>
            </a:r>
            <a:endParaRPr lang="en-US" altLang="zh-TW" sz="2200" dirty="0">
              <a:solidFill>
                <a:srgbClr val="FF0000"/>
              </a:solidFill>
            </a:endParaRPr>
          </a:p>
          <a:p>
            <a:r>
              <a:rPr lang="zh-TW" altLang="en-US" sz="2200" dirty="0"/>
              <a:t>進步程度依序為：</a:t>
            </a:r>
            <a:r>
              <a:rPr lang="zh-TW" altLang="en-US" sz="2200" dirty="0">
                <a:solidFill>
                  <a:srgbClr val="FF0000"/>
                </a:solidFill>
              </a:rPr>
              <a:t>資訊力與資訊素養能力</a:t>
            </a:r>
            <a:r>
              <a:rPr lang="en-US" altLang="zh-TW" sz="2200" dirty="0"/>
              <a:t>(4.54)</a:t>
            </a:r>
            <a:r>
              <a:rPr lang="zh-TW" altLang="en-US" sz="2200" dirty="0"/>
              <a:t>、</a:t>
            </a:r>
            <a:r>
              <a:rPr lang="zh-TW" altLang="en-US" sz="2200" dirty="0">
                <a:solidFill>
                  <a:srgbClr val="FF0000"/>
                </a:solidFill>
              </a:rPr>
              <a:t>期刊搜尋能力</a:t>
            </a:r>
            <a:r>
              <a:rPr lang="en-US" altLang="zh-TW" sz="2200" dirty="0"/>
              <a:t>(4.51)</a:t>
            </a:r>
            <a:r>
              <a:rPr lang="zh-TW" altLang="en-US" sz="2200" dirty="0"/>
              <a:t>、</a:t>
            </a:r>
            <a:r>
              <a:rPr lang="zh-TW" altLang="en-US" sz="2200" dirty="0">
                <a:solidFill>
                  <a:srgbClr val="FF0000"/>
                </a:solidFill>
              </a:rPr>
              <a:t>圖書搜尋能力</a:t>
            </a:r>
            <a:r>
              <a:rPr lang="en-US" altLang="zh-TW" sz="2200" dirty="0"/>
              <a:t>(4.50)</a:t>
            </a:r>
            <a:r>
              <a:rPr lang="zh-TW" altLang="en-US" sz="2200" dirty="0"/>
              <a:t>、</a:t>
            </a:r>
            <a:r>
              <a:rPr lang="zh-TW" altLang="en-US" sz="2200" dirty="0">
                <a:solidFill>
                  <a:srgbClr val="FF0000"/>
                </a:solidFill>
              </a:rPr>
              <a:t>網路搜尋能力</a:t>
            </a:r>
            <a:r>
              <a:rPr lang="en-US" altLang="zh-TW" sz="2200" dirty="0"/>
              <a:t>(4.47)</a:t>
            </a:r>
            <a:r>
              <a:rPr lang="zh-TW" altLang="en-US" sz="2200" dirty="0"/>
              <a:t>、</a:t>
            </a:r>
            <a:r>
              <a:rPr lang="zh-TW" altLang="en-US" sz="2200" dirty="0">
                <a:solidFill>
                  <a:srgbClr val="FF0000"/>
                </a:solidFill>
              </a:rPr>
              <a:t>問題解決能力</a:t>
            </a:r>
            <a:r>
              <a:rPr lang="en-US" altLang="zh-TW" sz="2200" dirty="0"/>
              <a:t>(4.35)</a:t>
            </a:r>
            <a:r>
              <a:rPr lang="zh-TW" altLang="en-US" sz="2200" dirty="0"/>
              <a:t>、</a:t>
            </a:r>
            <a:r>
              <a:rPr lang="zh-TW" altLang="en-US" sz="2200" dirty="0">
                <a:solidFill>
                  <a:srgbClr val="FF0000"/>
                </a:solidFill>
              </a:rPr>
              <a:t>主動的學習能力</a:t>
            </a:r>
            <a:r>
              <a:rPr lang="en-US" altLang="zh-TW" sz="2200" dirty="0"/>
              <a:t>(4.32)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B6F3654-12CB-4BD8-B5B3-540D5EBE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DB7E2-40A6-4921-9FA4-72BF07DE9EA0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9730487-B129-4DE3-A78B-A4D015FCC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4041049"/>
            <a:ext cx="7848872" cy="268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78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032F07-FBE4-42F1-BFFE-66D0C5B01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「資訊力與資訊搜尋」磨課師課程評估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9A3C59-D7A8-454A-BDC0-DCD1C438B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15" y="2348880"/>
            <a:ext cx="4194070" cy="38884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dirty="0">
                <a:highlight>
                  <a:srgbClr val="FFFF00"/>
                </a:highlight>
              </a:rPr>
              <a:t>總結性評鑑</a:t>
            </a:r>
            <a:r>
              <a:rPr lang="en-US" altLang="zh-TW" dirty="0"/>
              <a:t>—</a:t>
            </a:r>
            <a:r>
              <a:rPr lang="zh-TW" altLang="en-US" sz="2400" dirty="0"/>
              <a:t>學習障礙</a:t>
            </a:r>
            <a:endParaRPr lang="en-US" altLang="zh-TW" sz="2400" dirty="0"/>
          </a:p>
          <a:p>
            <a:r>
              <a:rPr lang="zh-TW" altLang="en-US" sz="2400" dirty="0" smtClean="0">
                <a:solidFill>
                  <a:srgbClr val="FF0000"/>
                </a:solidFill>
              </a:rPr>
              <a:t>没足夠</a:t>
            </a:r>
            <a:r>
              <a:rPr lang="zh-TW" altLang="en-US" sz="2400" dirty="0">
                <a:solidFill>
                  <a:srgbClr val="FF0000"/>
                </a:solidFill>
              </a:rPr>
              <a:t>的學習時間 </a:t>
            </a:r>
            <a:r>
              <a:rPr lang="en-US" altLang="zh-TW" sz="2400" dirty="0"/>
              <a:t>(42.6%)</a:t>
            </a:r>
          </a:p>
          <a:p>
            <a:r>
              <a:rPr lang="zh-TW" altLang="en-US" sz="2400" dirty="0">
                <a:solidFill>
                  <a:srgbClr val="FF0000"/>
                </a:solidFill>
              </a:rPr>
              <a:t>作業太多</a:t>
            </a:r>
            <a:r>
              <a:rPr lang="zh-TW" altLang="en-US" sz="2400" dirty="0"/>
              <a:t> </a:t>
            </a:r>
            <a:r>
              <a:rPr lang="en-US" altLang="zh-TW" sz="2400" dirty="0"/>
              <a:t>(29.4%)</a:t>
            </a:r>
          </a:p>
          <a:p>
            <a:r>
              <a:rPr lang="zh-TW" altLang="en-US" sz="2400" dirty="0">
                <a:solidFill>
                  <a:srgbClr val="FF0000"/>
                </a:solidFill>
              </a:rPr>
              <a:t>其他原因 </a:t>
            </a:r>
            <a:r>
              <a:rPr lang="en-US" altLang="zh-TW" sz="2400" dirty="0"/>
              <a:t>(20.6%)</a:t>
            </a:r>
            <a:r>
              <a:rPr lang="zh-TW" altLang="en-US" sz="2400" dirty="0"/>
              <a:t>，如缺乏與老師實際的互動，沒有充足的時間練習所學的知識</a:t>
            </a:r>
            <a:endParaRPr lang="en-US" altLang="zh-TW" sz="2400" dirty="0"/>
          </a:p>
          <a:p>
            <a:r>
              <a:rPr lang="zh-TW" altLang="en-US" sz="2400" dirty="0">
                <a:solidFill>
                  <a:srgbClr val="FF0000"/>
                </a:solidFill>
              </a:rPr>
              <a:t>網路與平臺使用不便</a:t>
            </a:r>
            <a:r>
              <a:rPr lang="en-US" altLang="zh-TW" sz="2400" dirty="0"/>
              <a:t>(19.1%)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B6F3654-12CB-4BD8-B5B3-540D5EBE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DB7E2-40A6-4921-9FA4-72BF07DE9EA0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8706B77-A147-42E9-9D8C-9971280E0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742" y="1556792"/>
            <a:ext cx="4367343" cy="47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365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9A3C59-D7A8-454A-BDC0-DCD1C438B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075240" cy="4882554"/>
          </a:xfrm>
        </p:spPr>
        <p:txBody>
          <a:bodyPr>
            <a:noAutofit/>
          </a:bodyPr>
          <a:lstStyle/>
          <a:p>
            <a:r>
              <a:rPr lang="zh-TW" altLang="en-US" dirty="0"/>
              <a:t>大學資訊素養</a:t>
            </a:r>
            <a:r>
              <a:rPr lang="zh-TW" altLang="en-US" dirty="0" smtClean="0"/>
              <a:t>教育重要</a:t>
            </a:r>
            <a:r>
              <a:rPr lang="zh-TW" altLang="en-US" dirty="0"/>
              <a:t>值得推廣</a:t>
            </a:r>
            <a:endParaRPr lang="en-US" altLang="zh-TW" dirty="0"/>
          </a:p>
          <a:p>
            <a:r>
              <a:rPr lang="zh-TW" altLang="en-US" dirty="0"/>
              <a:t>傳統教學常有學生人數、時間與地理限制，教材與教學方法單調等</a:t>
            </a:r>
            <a:r>
              <a:rPr lang="zh-TW" altLang="en-US" dirty="0" smtClean="0"/>
              <a:t>缺點</a:t>
            </a:r>
            <a:endParaRPr lang="en-US" altLang="zh-TW" dirty="0" smtClean="0"/>
          </a:p>
          <a:p>
            <a:r>
              <a:rPr lang="zh-TW" altLang="en-US" dirty="0"/>
              <a:t>磨課師突破傳統教學侷限</a:t>
            </a:r>
          </a:p>
          <a:p>
            <a:r>
              <a:rPr lang="zh-TW" altLang="en-US" dirty="0"/>
              <a:t>採非同步課程模式，每週將講義與影片在平臺提供學生閱讀，並可在平臺筆記與提問</a:t>
            </a:r>
          </a:p>
          <a:p>
            <a:r>
              <a:rPr lang="zh-TW" altLang="en-US" dirty="0"/>
              <a:t>資訊搜尋教學注重技能，每單元講授理論介紹、個案情境、實務資料庫搜尋操作實例，</a:t>
            </a:r>
          </a:p>
          <a:p>
            <a:r>
              <a:rPr lang="zh-TW" altLang="en-US" dirty="0" smtClean="0"/>
              <a:t>磨</a:t>
            </a:r>
            <a:r>
              <a:rPr lang="zh-TW" altLang="en-US" dirty="0"/>
              <a:t>課師與傳統教學不同，有機會推廣較多的學習者</a:t>
            </a:r>
          </a:p>
          <a:p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B6F3654-12CB-4BD8-B5B3-540D5EBE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DB7E2-40A6-4921-9FA4-72BF07DE9EA0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資訊素養線上課程好不好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022704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032F07-FBE4-42F1-BFFE-66D0C5B01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HK" dirty="0"/>
              <a:t>磨課</a:t>
            </a:r>
            <a:r>
              <a:rPr lang="zh-TW" altLang="zh-HK" dirty="0" smtClean="0"/>
              <a:t>師</a:t>
            </a:r>
            <a:r>
              <a:rPr lang="zh-TW" altLang="en-US" dirty="0" smtClean="0"/>
              <a:t>提升</a:t>
            </a:r>
            <a:r>
              <a:rPr lang="zh-TW" altLang="zh-HK" dirty="0" smtClean="0"/>
              <a:t>學生</a:t>
            </a:r>
            <a:r>
              <a:rPr lang="zh-TW" altLang="en-US" dirty="0" smtClean="0"/>
              <a:t>資訊素養學習</a:t>
            </a:r>
            <a:r>
              <a:rPr lang="zh-TW" altLang="zh-HK" dirty="0" smtClean="0"/>
              <a:t>成效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9A3C59-D7A8-454A-BDC0-DCD1C438B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075240" cy="4882554"/>
          </a:xfrm>
        </p:spPr>
        <p:txBody>
          <a:bodyPr>
            <a:noAutofit/>
          </a:bodyPr>
          <a:lstStyle/>
          <a:p>
            <a:pPr hangingPunct="0"/>
            <a:r>
              <a:rPr lang="zh-TW" altLang="en-US" dirty="0"/>
              <a:t>學習者學習成果</a:t>
            </a:r>
            <a:endParaRPr lang="en-US" altLang="zh-TW" dirty="0"/>
          </a:p>
          <a:p>
            <a:pPr lvl="1" hangingPunct="0"/>
            <a:r>
              <a:rPr lang="zh-TW" altLang="en-US" sz="2800" dirty="0"/>
              <a:t>有</a:t>
            </a:r>
            <a:r>
              <a:rPr lang="en-US" altLang="zh-TW" sz="2800" dirty="0"/>
              <a:t>86</a:t>
            </a:r>
            <a:r>
              <a:rPr lang="zh-TW" altLang="en-US" sz="2800" dirty="0"/>
              <a:t>人修業通過獲得證書，半數學習者成績在</a:t>
            </a:r>
            <a:r>
              <a:rPr lang="en-US" altLang="zh-TW" sz="2800" dirty="0"/>
              <a:t>80</a:t>
            </a:r>
            <a:r>
              <a:rPr lang="zh-TW" altLang="en-US" sz="2800" dirty="0"/>
              <a:t>分至</a:t>
            </a:r>
            <a:r>
              <a:rPr lang="en-US" altLang="zh-TW" sz="2800" dirty="0"/>
              <a:t>95</a:t>
            </a:r>
            <a:r>
              <a:rPr lang="zh-TW" altLang="en-US" sz="2800" dirty="0"/>
              <a:t>分之間，顯示學生的三次作業與三次議題學習成果良好</a:t>
            </a:r>
            <a:endParaRPr lang="en-US" altLang="zh-TW" sz="2800" dirty="0"/>
          </a:p>
          <a:p>
            <a:pPr hangingPunct="0"/>
            <a:r>
              <a:rPr lang="zh-TW" altLang="en-US" dirty="0"/>
              <a:t>學習者滿意度與資訊搜尋能力自評進步</a:t>
            </a:r>
            <a:endParaRPr lang="en-US" altLang="zh-TW" dirty="0"/>
          </a:p>
          <a:p>
            <a:pPr lvl="1" hangingPunct="0"/>
            <a:r>
              <a:rPr lang="zh-TW" altLang="en-US" sz="2800" dirty="0"/>
              <a:t>學生肯定課程完成後，</a:t>
            </a:r>
            <a:r>
              <a:rPr lang="zh-TW" altLang="en-US" sz="2800" dirty="0">
                <a:solidFill>
                  <a:srgbClr val="FF0000"/>
                </a:solidFill>
              </a:rPr>
              <a:t>資訊力與資訊搜尋能力提升、圖書檢索能力、期刊論文檢索能力、網路檢索能力、問題解決能力、主動學習力均有進步</a:t>
            </a:r>
            <a:endParaRPr lang="en-US" altLang="zh-TW" sz="28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B6F3654-12CB-4BD8-B5B3-540D5EBE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DB7E2-40A6-4921-9FA4-72BF07DE9EA0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8608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臺灣的資訊</a:t>
            </a:r>
            <a:r>
              <a:rPr lang="zh-TW" altLang="en-US" dirty="0" smtClean="0"/>
              <a:t>素養運動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9082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TW" altLang="en-US" sz="2400" dirty="0" smtClean="0"/>
              <a:t>臺灣資訊</a:t>
            </a:r>
            <a:r>
              <a:rPr lang="zh-TW" altLang="en-US" sz="2400" dirty="0"/>
              <a:t>素養概念在</a:t>
            </a:r>
            <a:r>
              <a:rPr lang="en-US" altLang="zh-TW" sz="2400" dirty="0"/>
              <a:t>1990</a:t>
            </a:r>
            <a:r>
              <a:rPr lang="zh-TW" altLang="en-US" sz="2400" dirty="0"/>
              <a:t>年代</a:t>
            </a:r>
            <a:r>
              <a:rPr lang="zh-TW" altLang="en-US" sz="2400" dirty="0" smtClean="0"/>
              <a:t>開始，資訊素養教育源於</a:t>
            </a:r>
            <a:r>
              <a:rPr lang="zh-TW" altLang="en-US" sz="2400" dirty="0"/>
              <a:t>臺灣大學圖書資訊學系的李德竹教授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TW" sz="2400" dirty="0" smtClean="0"/>
              <a:t>1994</a:t>
            </a:r>
            <a:r>
              <a:rPr lang="zh-TW" altLang="en-US" sz="2400" dirty="0"/>
              <a:t>年</a:t>
            </a:r>
            <a:r>
              <a:rPr lang="zh-TW" altLang="en-US" sz="2400" dirty="0" smtClean="0"/>
              <a:t>，國科會</a:t>
            </a:r>
            <a:r>
              <a:rPr lang="zh-TW" altLang="en-US" sz="2400" dirty="0"/>
              <a:t>專案研究計畫</a:t>
            </a:r>
            <a:r>
              <a:rPr lang="en-US" altLang="zh-TW" sz="2400" dirty="0"/>
              <a:t>《</a:t>
            </a:r>
            <a:r>
              <a:rPr lang="zh-TW" altLang="en-US" sz="2400" dirty="0"/>
              <a:t>由資訊素養研究圖書館資訊服務之意義與內涵</a:t>
            </a:r>
            <a:r>
              <a:rPr lang="en-US" altLang="zh-TW" sz="2400" dirty="0" smtClean="0"/>
              <a:t>》</a:t>
            </a:r>
            <a:r>
              <a:rPr lang="zh-TW" altLang="en-US" sz="2400" dirty="0" smtClean="0"/>
              <a:t>。調查圖書館</a:t>
            </a:r>
            <a:r>
              <a:rPr lang="zh-TW" altLang="en-US" sz="2400" dirty="0"/>
              <a:t>資訊服務現況、學者專家、與圖書館從業人員，對資訊素養的認知與</a:t>
            </a:r>
            <a:r>
              <a:rPr lang="zh-TW" altLang="en-US" sz="2400" dirty="0" smtClean="0"/>
              <a:t>期望，發現圖書館</a:t>
            </a:r>
            <a:r>
              <a:rPr lang="zh-TW" altLang="en-US" sz="2400" dirty="0"/>
              <a:t>資訊素養</a:t>
            </a:r>
            <a:r>
              <a:rPr lang="zh-TW" altLang="en-US" sz="2400" dirty="0" smtClean="0"/>
              <a:t>教育未</a:t>
            </a:r>
            <a:r>
              <a:rPr lang="zh-TW" altLang="en-US" sz="2400" dirty="0"/>
              <a:t>普及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TW" altLang="en-US" sz="2400" dirty="0" smtClean="0"/>
              <a:t>對</a:t>
            </a:r>
            <a:r>
              <a:rPr lang="zh-TW" altLang="en-US" sz="2400" dirty="0"/>
              <a:t>政府、教育部、圖書館、學校教師、電腦資訊業界，提出</a:t>
            </a:r>
            <a:r>
              <a:rPr lang="zh-TW" altLang="en-US" sz="2400" dirty="0" smtClean="0"/>
              <a:t>了建議</a:t>
            </a:r>
            <a:r>
              <a:rPr lang="zh-TW" altLang="en-US" sz="2400" dirty="0"/>
              <a:t>，有助於日後臺灣推動資訊素養（李德竹，</a:t>
            </a:r>
            <a:r>
              <a:rPr lang="en-US" altLang="zh-TW" sz="2400" dirty="0"/>
              <a:t>2001</a:t>
            </a:r>
            <a:r>
              <a:rPr lang="zh-TW" altLang="en-US" sz="2400" dirty="0" smtClean="0"/>
              <a:t>）。</a:t>
            </a:r>
            <a:endParaRPr lang="en-US" altLang="zh-TW" sz="2400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TW" altLang="en-US" sz="2400" dirty="0" smtClean="0"/>
              <a:t>中華民國</a:t>
            </a:r>
            <a:r>
              <a:rPr lang="zh-TW" altLang="en-US" sz="2400" dirty="0"/>
              <a:t>圖書館學會資訊素養委員會、中華資訊素養</a:t>
            </a:r>
            <a:r>
              <a:rPr lang="zh-TW" altLang="en-US" sz="2400" dirty="0" smtClean="0"/>
              <a:t>學會成立，</a:t>
            </a:r>
            <a:r>
              <a:rPr lang="en-US" altLang="zh-TW" sz="2400" dirty="0" smtClean="0"/>
              <a:t>1999</a:t>
            </a:r>
            <a:r>
              <a:rPr lang="zh-TW" altLang="en-US" sz="2400" dirty="0"/>
              <a:t>年與</a:t>
            </a:r>
            <a:r>
              <a:rPr lang="en-US" altLang="zh-TW" sz="2400" dirty="0"/>
              <a:t>2001</a:t>
            </a:r>
            <a:r>
              <a:rPr lang="zh-TW" altLang="en-US" sz="2400" dirty="0" smtClean="0"/>
              <a:t>年在</a:t>
            </a:r>
            <a:r>
              <a:rPr lang="zh-TW" altLang="en-US" sz="2400" dirty="0"/>
              <a:t>臺灣師範大學以及逢甲大學召開的「資訊素養與終身學習國際研討會」，這些研究與學會活動推動臺灣資訊素養教育。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4144-C11C-4672-8187-64ACE338E2F6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38932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032F07-FBE4-42F1-BFFE-66D0C5B01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zh-TW" altLang="en-US" dirty="0"/>
              <a:t>國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缺少資訊素養標準與政策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9A3C59-D7A8-454A-BDC0-DCD1C438B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1"/>
            <a:ext cx="8075240" cy="516468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zh-TW" altLang="en-US" dirty="0" smtClean="0">
                <a:latin typeface="+mn-ea"/>
                <a:ea typeface="+mn-ea"/>
              </a:rPr>
              <a:t>研究顯示：學生修習</a:t>
            </a:r>
            <a:r>
              <a:rPr lang="zh-TW" altLang="en-US" dirty="0" smtClean="0">
                <a:latin typeface="+mn-ea"/>
                <a:ea typeface="+mn-ea"/>
              </a:rPr>
              <a:t>資訊素養磨課師，</a:t>
            </a:r>
            <a:r>
              <a:rPr lang="zh-TW" altLang="en-US" dirty="0" smtClean="0">
                <a:latin typeface="+mn-ea"/>
                <a:ea typeface="+mn-ea"/>
              </a:rPr>
              <a:t>其</a:t>
            </a:r>
            <a:r>
              <a:rPr lang="zh-TW" altLang="en-US" dirty="0">
                <a:latin typeface="+mn-ea"/>
                <a:ea typeface="+mn-ea"/>
              </a:rPr>
              <a:t>資訊力與資訊搜尋能力提升，</a:t>
            </a:r>
            <a:r>
              <a:rPr lang="zh-TW" altLang="en-US" dirty="0" smtClean="0">
                <a:latin typeface="+mn-ea"/>
                <a:ea typeface="+mn-ea"/>
              </a:rPr>
              <a:t>尤其期刊</a:t>
            </a:r>
            <a:r>
              <a:rPr lang="zh-TW" altLang="en-US" dirty="0">
                <a:latin typeface="+mn-ea"/>
                <a:ea typeface="+mn-ea"/>
              </a:rPr>
              <a:t>論文與圖書資訊</a:t>
            </a:r>
            <a:r>
              <a:rPr lang="zh-TW" altLang="en-US" dirty="0" smtClean="0">
                <a:latin typeface="+mn-ea"/>
                <a:ea typeface="+mn-ea"/>
              </a:rPr>
              <a:t>尋力</a:t>
            </a:r>
            <a:r>
              <a:rPr lang="zh-TW" altLang="en-US" dirty="0">
                <a:latin typeface="+mn-ea"/>
                <a:ea typeface="+mn-ea"/>
              </a:rPr>
              <a:t>最實用</a:t>
            </a:r>
            <a:r>
              <a:rPr lang="zh-TW" altLang="en-US" dirty="0" smtClean="0">
                <a:latin typeface="+mn-ea"/>
                <a:ea typeface="+mn-ea"/>
              </a:rPr>
              <a:t>，是</a:t>
            </a:r>
            <a:r>
              <a:rPr lang="zh-TW" altLang="en-US" dirty="0">
                <a:latin typeface="+mn-ea"/>
                <a:ea typeface="+mn-ea"/>
              </a:rPr>
              <a:t>大學生與研究生最需具備的資訊搜尋能力</a:t>
            </a:r>
            <a:r>
              <a:rPr lang="zh-TW" altLang="en-US" dirty="0" smtClean="0">
                <a:latin typeface="+mn-ea"/>
                <a:ea typeface="+mn-ea"/>
              </a:rPr>
              <a:t>。</a:t>
            </a:r>
            <a:endParaRPr lang="en-US" altLang="zh-TW" dirty="0" smtClean="0">
              <a:latin typeface="+mn-ea"/>
              <a:ea typeface="+mn-ea"/>
            </a:endParaRPr>
          </a:p>
          <a:p>
            <a:pPr>
              <a:spcBef>
                <a:spcPts val="600"/>
              </a:spcBef>
            </a:pPr>
            <a:r>
              <a:rPr lang="zh-TW" altLang="en-US" dirty="0" smtClean="0">
                <a:solidFill>
                  <a:srgbClr val="FF0000"/>
                </a:solidFill>
                <a:latin typeface="+mn-ea"/>
                <a:ea typeface="+mn-ea"/>
              </a:rPr>
              <a:t>但至今</a:t>
            </a:r>
            <a:r>
              <a:rPr lang="zh-TW" altLang="en-US" dirty="0">
                <a:solidFill>
                  <a:srgbClr val="FF0000"/>
                </a:solidFill>
                <a:latin typeface="+mn-ea"/>
                <a:ea typeface="+mn-ea"/>
              </a:rPr>
              <a:t>我國缺少資訊素養標準與政策</a:t>
            </a:r>
            <a:endParaRPr lang="en-US" altLang="zh-TW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spcBef>
                <a:spcPts val="600"/>
              </a:spcBef>
            </a:pPr>
            <a:r>
              <a:rPr lang="zh-TW" altLang="en-US" dirty="0" smtClean="0"/>
              <a:t>建議中華民國</a:t>
            </a:r>
            <a:r>
              <a:rPr lang="zh-TW" altLang="en-US" dirty="0"/>
              <a:t>圖書館</a:t>
            </a:r>
            <a:r>
              <a:rPr lang="zh-TW" altLang="en-US" dirty="0" smtClean="0"/>
              <a:t>學會向教育部倡議研訂「資訊</a:t>
            </a:r>
            <a:r>
              <a:rPr lang="zh-TW" altLang="en-US" dirty="0"/>
              <a:t>與媒體素養</a:t>
            </a:r>
            <a:r>
              <a:rPr lang="zh-TW" altLang="en-US" dirty="0" smtClean="0"/>
              <a:t>白皮書」</a:t>
            </a:r>
            <a:endParaRPr lang="en-US" altLang="zh-TW" dirty="0"/>
          </a:p>
          <a:p>
            <a:pPr>
              <a:spcBef>
                <a:spcPts val="600"/>
              </a:spcBef>
            </a:pPr>
            <a:r>
              <a:rPr lang="zh-TW" altLang="en-US" dirty="0" smtClean="0"/>
              <a:t>建議中華民國</a:t>
            </a:r>
            <a:r>
              <a:rPr lang="zh-TW" altLang="en-US" dirty="0"/>
              <a:t>圖書館學會向教育部倡議研</a:t>
            </a:r>
            <a:r>
              <a:rPr lang="zh-TW" altLang="en-US" dirty="0" smtClean="0"/>
              <a:t>訂「資訊素養能力標準」，涵蓋：大學、高中、中學、小學</a:t>
            </a:r>
            <a:endParaRPr lang="en-US" altLang="zh-TW" dirty="0" smtClean="0"/>
          </a:p>
          <a:p>
            <a:pPr>
              <a:spcBef>
                <a:spcPts val="600"/>
              </a:spcBef>
            </a:pPr>
            <a:r>
              <a:rPr lang="zh-TW" altLang="en-US" dirty="0" smtClean="0"/>
              <a:t>資訊素養教育是提升國家資訊力最好的投資</a:t>
            </a:r>
            <a:endParaRPr lang="en-US" altLang="zh-TW" dirty="0" smtClean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B6F3654-12CB-4BD8-B5B3-540D5EBE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16216" y="6381328"/>
            <a:ext cx="2170584" cy="340147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DB7E2-40A6-4921-9FA4-72BF07DE9EA0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2858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98876276-433A-4727-85E9-62E5E2A90D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3457" b="1271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120ED1D-0E14-4E84-91D7-08FED3AB8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4144-C11C-4672-8187-64ACE338E2F6}" type="slidenum">
              <a:rPr lang="zh-TW" altLang="en-US" smtClean="0"/>
              <a:t>38</a:t>
            </a:fld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C9A626D-85A1-435B-AE22-615D72C4D239}"/>
              </a:ext>
            </a:extLst>
          </p:cNvPr>
          <p:cNvSpPr/>
          <p:nvPr/>
        </p:nvSpPr>
        <p:spPr>
          <a:xfrm>
            <a:off x="599335" y="1934363"/>
            <a:ext cx="2953784" cy="2989274"/>
          </a:xfrm>
          <a:prstGeom prst="rect">
            <a:avLst/>
          </a:prstGeom>
          <a:noFill/>
          <a:ln w="127000">
            <a:solidFill>
              <a:schemeClr val="accent2">
                <a:lumMod val="20000"/>
                <a:lumOff val="8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2">
            <a:extLst>
              <a:ext uri="{FF2B5EF4-FFF2-40B4-BE49-F238E27FC236}">
                <a16:creationId xmlns:a16="http://schemas.microsoft.com/office/drawing/2014/main" id="{C2D61873-87C8-4381-8184-8E83ED2D5345}"/>
              </a:ext>
            </a:extLst>
          </p:cNvPr>
          <p:cNvSpPr txBox="1"/>
          <p:nvPr/>
        </p:nvSpPr>
        <p:spPr>
          <a:xfrm>
            <a:off x="662389" y="2157838"/>
            <a:ext cx="28387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END </a:t>
            </a:r>
          </a:p>
        </p:txBody>
      </p:sp>
      <p:sp>
        <p:nvSpPr>
          <p:cNvPr id="9" name="文本框 4">
            <a:extLst>
              <a:ext uri="{FF2B5EF4-FFF2-40B4-BE49-F238E27FC236}">
                <a16:creationId xmlns:a16="http://schemas.microsoft.com/office/drawing/2014/main" id="{DC349A06-1539-48EA-815C-0A4391BBC5C0}"/>
              </a:ext>
            </a:extLst>
          </p:cNvPr>
          <p:cNvSpPr txBox="1"/>
          <p:nvPr/>
        </p:nvSpPr>
        <p:spPr>
          <a:xfrm>
            <a:off x="3792275" y="1972995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感謝聆聽</a:t>
            </a:r>
          </a:p>
        </p:txBody>
      </p:sp>
      <p:cxnSp>
        <p:nvCxnSpPr>
          <p:cNvPr id="10" name="直接连接符 7">
            <a:extLst>
              <a:ext uri="{FF2B5EF4-FFF2-40B4-BE49-F238E27FC236}">
                <a16:creationId xmlns:a16="http://schemas.microsoft.com/office/drawing/2014/main" id="{277B259A-1F01-4335-956D-1047C113FE33}"/>
              </a:ext>
            </a:extLst>
          </p:cNvPr>
          <p:cNvCxnSpPr>
            <a:cxnSpLocks/>
          </p:cNvCxnSpPr>
          <p:nvPr/>
        </p:nvCxnSpPr>
        <p:spPr>
          <a:xfrm>
            <a:off x="3779911" y="3432959"/>
            <a:ext cx="51125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4">
            <a:extLst>
              <a:ext uri="{FF2B5EF4-FFF2-40B4-BE49-F238E27FC236}">
                <a16:creationId xmlns:a16="http://schemas.microsoft.com/office/drawing/2014/main" id="{E8DBDD72-9036-4660-8808-126429C1B300}"/>
              </a:ext>
            </a:extLst>
          </p:cNvPr>
          <p:cNvSpPr txBox="1"/>
          <p:nvPr/>
        </p:nvSpPr>
        <p:spPr>
          <a:xfrm>
            <a:off x="3792275" y="3600198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0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 &amp; A</a:t>
            </a:r>
            <a:endParaRPr lang="zh-TW" altLang="en-US" sz="8000" b="1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007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4FEE0284-1154-4518-8D56-9A031892B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altLang="en-US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資訊素養</a:t>
            </a:r>
            <a:r>
              <a:rPr lang="en-US" altLang="zh-HK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Literacy</a:t>
            </a:r>
            <a:endParaRPr lang="zh-HK" altLang="en-US" dirty="0">
              <a:solidFill>
                <a:srgbClr val="9933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9A95191-727C-41A2-85E3-BFB97F46D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HK" altLang="en-US" sz="3600" dirty="0" smtClean="0"/>
              <a:t>美國</a:t>
            </a:r>
            <a:r>
              <a:rPr lang="zh-HK" altLang="en-US" sz="3600" dirty="0"/>
              <a:t>圖書館學會（</a:t>
            </a:r>
            <a:r>
              <a:rPr lang="en-US" altLang="zh-TW" sz="3600" dirty="0"/>
              <a:t>ALA</a:t>
            </a:r>
            <a:r>
              <a:rPr lang="zh-TW" altLang="en-US" sz="3600" dirty="0"/>
              <a:t>）</a:t>
            </a:r>
            <a:endParaRPr lang="en-US" altLang="zh-TW" sz="3600" dirty="0"/>
          </a:p>
          <a:p>
            <a:r>
              <a:rPr lang="en-US" altLang="zh-HK" sz="3600" dirty="0" smtClean="0"/>
              <a:t>1989</a:t>
            </a:r>
            <a:r>
              <a:rPr lang="zh-HK" altLang="en-US" sz="3600" dirty="0" smtClean="0"/>
              <a:t>年</a:t>
            </a:r>
            <a:r>
              <a:rPr lang="en-US" altLang="zh-HK" sz="3600" dirty="0" smtClean="0"/>
              <a:t>,</a:t>
            </a:r>
            <a:r>
              <a:rPr lang="zh-HK" altLang="en-US" sz="3600" dirty="0" smtClean="0"/>
              <a:t>提倡</a:t>
            </a:r>
            <a:r>
              <a:rPr lang="zh-HK" altLang="en-US" sz="3600" dirty="0">
                <a:highlight>
                  <a:srgbClr val="FFFF00"/>
                </a:highlight>
              </a:rPr>
              <a:t>資訊素養</a:t>
            </a:r>
            <a:r>
              <a:rPr lang="zh-HK" altLang="en-US" sz="3600" dirty="0"/>
              <a:t>觀念</a:t>
            </a:r>
            <a:endParaRPr lang="en-US" altLang="zh-HK" sz="3600" dirty="0"/>
          </a:p>
          <a:p>
            <a:r>
              <a:rPr lang="zh-HK" altLang="en-US" sz="3600" dirty="0" smtClean="0">
                <a:solidFill>
                  <a:srgbClr val="FF0000"/>
                </a:solidFill>
              </a:rPr>
              <a:t>國民</a:t>
            </a:r>
            <a:r>
              <a:rPr lang="zh-TW" altLang="en-US" sz="3600" dirty="0">
                <a:solidFill>
                  <a:srgbClr val="FF0000"/>
                </a:solidFill>
              </a:rPr>
              <a:t>應具備資訊素養，成為瞭解資訊的價值，在需要資訊時能有效地查詢資訊、評估資訊、組織資訊與利用資訊的人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C2D3C3C-91FE-4E56-BDF0-B12AC875C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DB7E2-40A6-4921-9FA4-72BF07DE9EA0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F4CDA61F-4760-495D-BCD7-2A0914C88A3D}"/>
              </a:ext>
            </a:extLst>
          </p:cNvPr>
          <p:cNvSpPr txBox="1">
            <a:spLocks/>
          </p:cNvSpPr>
          <p:nvPr/>
        </p:nvSpPr>
        <p:spPr>
          <a:xfrm>
            <a:off x="4932040" y="1077908"/>
            <a:ext cx="3894262" cy="5530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微軟正黑體" panose="020B0604030504040204" pitchFamily="34" charset="-120"/>
              <a:buChar char="■"/>
              <a:defRPr sz="2800" b="1" kern="120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</a:pPr>
            <a:endParaRPr kumimoji="0" lang="en-US" altLang="zh-TW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753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</a:rPr>
              <a:t>大學資訊素養</a:t>
            </a:r>
            <a:r>
              <a:rPr lang="zh-TW" altLang="en-US" dirty="0" smtClean="0">
                <a:latin typeface="標楷體" panose="03000509000000000000" pitchFamily="65" charset="-120"/>
              </a:rPr>
              <a:t>教育重要而不足</a:t>
            </a:r>
            <a:endParaRPr lang="zh-TW" altLang="en-US" dirty="0">
              <a:latin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ALA(2012)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公布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美國圖書館現況報告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發現大學生認為自己缺乏研究能力，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75%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的學生不知道如何找到研究性文章與資源。顯示美國大學生的資訊素養能力仍然不足，需要加強培養研究與創作能力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資訊素養線上教學</a:t>
            </a:r>
            <a:r>
              <a:rPr lang="en-US" altLang="zh-TW" smtClean="0"/>
              <a:t>_</a:t>
            </a:r>
            <a:r>
              <a:rPr lang="zh-TW" altLang="en-US" smtClean="0"/>
              <a:t>王梅玲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BD7A6-9309-41E3-BDB7-B3B372BA5CC2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5329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美國大學生資訊</a:t>
            </a:r>
            <a:r>
              <a:rPr lang="zh-TW" altLang="en-US" dirty="0"/>
              <a:t>素養</a:t>
            </a:r>
            <a:r>
              <a:rPr lang="zh-TW" altLang="en-US" dirty="0" smtClean="0"/>
              <a:t>能力標準</a:t>
            </a:r>
            <a:r>
              <a:rPr lang="en-US" altLang="zh-TW" dirty="0" smtClean="0"/>
              <a:t>2000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</a:pPr>
            <a:r>
              <a:rPr lang="en-US" altLang="zh-TW" dirty="0" smtClean="0"/>
              <a:t>2000, Information </a:t>
            </a:r>
            <a:r>
              <a:rPr lang="en-US" altLang="zh-TW" dirty="0"/>
              <a:t>Literacy </a:t>
            </a:r>
            <a:r>
              <a:rPr lang="en-US" altLang="zh-TW" dirty="0" smtClean="0"/>
              <a:t>Competency Standards </a:t>
            </a:r>
            <a:r>
              <a:rPr lang="en-US" altLang="zh-TW" dirty="0"/>
              <a:t>for Higher Education , by Association of College and Research Libraries </a:t>
            </a:r>
          </a:p>
          <a:p>
            <a:pPr fontAlgn="auto">
              <a:spcAft>
                <a:spcPts val="0"/>
              </a:spcAft>
            </a:pPr>
            <a:r>
              <a:rPr lang="zh-TW" altLang="en-US" dirty="0" smtClean="0">
                <a:highlight>
                  <a:srgbClr val="FFFF00"/>
                </a:highlight>
              </a:rPr>
              <a:t>資訊</a:t>
            </a:r>
            <a:r>
              <a:rPr lang="zh-TW" altLang="en-US" dirty="0">
                <a:highlight>
                  <a:srgbClr val="FFFF00"/>
                </a:highlight>
              </a:rPr>
              <a:t>素養</a:t>
            </a:r>
            <a:r>
              <a:rPr lang="zh-TW" altLang="en-US" dirty="0" smtClean="0">
                <a:highlight>
                  <a:srgbClr val="FFFF00"/>
                </a:highlight>
              </a:rPr>
              <a:t>能力的大學生具有下列能力</a:t>
            </a:r>
            <a:endParaRPr lang="en-US" altLang="zh-TW" dirty="0"/>
          </a:p>
          <a:p>
            <a:pPr marL="685800" lvl="1">
              <a:buFont typeface="Wingdings" panose="05000000000000000000" pitchFamily="2" charset="2"/>
              <a:buChar char="p"/>
            </a:pP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決定需要的資訊範圍</a:t>
            </a:r>
            <a:endParaRPr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lvl="1">
              <a:buFont typeface="Wingdings" panose="05000000000000000000" pitchFamily="2" charset="2"/>
              <a:buChar char="p"/>
            </a:pP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有效地檢索取用需要的資訊</a:t>
            </a:r>
            <a:endParaRPr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lvl="1">
              <a:buFont typeface="Wingdings" panose="05000000000000000000" pitchFamily="2" charset="2"/>
              <a:buChar char="p"/>
            </a:pP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能批判性地評估資訊及其來源</a:t>
            </a:r>
            <a:endParaRPr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lvl="1">
              <a:buFont typeface="Wingdings" panose="05000000000000000000" pitchFamily="2" charset="2"/>
              <a:buChar char="p"/>
            </a:pP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(4)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將資訊整合到個人知識庫</a:t>
            </a:r>
            <a:endParaRPr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lvl="1">
              <a:buFont typeface="Wingdings" panose="05000000000000000000" pitchFamily="2" charset="2"/>
              <a:buChar char="p"/>
            </a:pP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(5)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有效地使用資訊達成特定的目的</a:t>
            </a:r>
            <a:endParaRPr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lvl="1">
              <a:buFont typeface="Wingdings" panose="05000000000000000000" pitchFamily="2" charset="2"/>
              <a:buChar char="p"/>
            </a:pP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(6)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瞭解與資訊使用相關的經濟、社會議題，並能符合倫理與法律地使用資訊</a:t>
            </a:r>
            <a:endParaRPr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/>
              <a:t>高等教育資訊素養標準包含</a:t>
            </a:r>
            <a:r>
              <a:rPr lang="en-US" altLang="zh-TW" dirty="0"/>
              <a:t>5</a:t>
            </a:r>
            <a:r>
              <a:rPr lang="zh-TW" altLang="en-US" dirty="0"/>
              <a:t>大標準，</a:t>
            </a:r>
            <a:r>
              <a:rPr lang="en-US" altLang="zh-TW" dirty="0"/>
              <a:t>22</a:t>
            </a:r>
            <a:r>
              <a:rPr lang="zh-TW" altLang="en-US" dirty="0"/>
              <a:t>項績效指標，及</a:t>
            </a:r>
            <a:r>
              <a:rPr lang="en-US" altLang="zh-TW" dirty="0"/>
              <a:t>87</a:t>
            </a:r>
            <a:r>
              <a:rPr lang="zh-TW" altLang="en-US" dirty="0"/>
              <a:t>項成果做為培養與評鑑大學生資訊素養能力的標準</a:t>
            </a:r>
            <a:r>
              <a:rPr lang="zh-TW" altLang="en-US" dirty="0">
                <a:solidFill>
                  <a:srgbClr val="FF0000"/>
                </a:solidFill>
              </a:rPr>
              <a:t>，</a:t>
            </a:r>
          </a:p>
          <a:p>
            <a:pPr marL="342900">
              <a:buFont typeface="Wingdings" panose="05000000000000000000" pitchFamily="2" charset="2"/>
              <a:buChar char="p"/>
            </a:pPr>
            <a:endParaRPr lang="en-US" altLang="zh-TW" dirty="0" smtClean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4144-C11C-4672-8187-64ACE338E2F6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7993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美國大學生資訊素養能力標準</a:t>
            </a:r>
            <a:r>
              <a:rPr lang="en-US" altLang="zh-TW" sz="3600" dirty="0" smtClean="0"/>
              <a:t>2015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sz="2800" dirty="0"/>
              <a:t>ACRL(2015) Framework for Information Literacy for Higher Education</a:t>
            </a:r>
            <a:br>
              <a:rPr lang="en-US" altLang="zh-TW" sz="2800" dirty="0"/>
            </a:b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項要軸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(frame)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每項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包括資訊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素養核心概念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，知識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技能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與行為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方法。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六個概念：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資訊作品作者權威的架構和情境脈絡。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資訊創作是一種歷程。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資訊有價值。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研究是探索。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學術是對談。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資訊搜尋是一種策略探索。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資訊素養線上教學</a:t>
            </a:r>
            <a:r>
              <a:rPr lang="en-US" altLang="zh-TW" smtClean="0"/>
              <a:t>_</a:t>
            </a:r>
            <a:r>
              <a:rPr lang="zh-TW" altLang="en-US" smtClean="0"/>
              <a:t>王梅玲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BD7A6-9309-41E3-BDB7-B3B372BA5CC2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8000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大學</a:t>
            </a:r>
            <a:r>
              <a:rPr lang="zh-TW" altLang="en-US" dirty="0" smtClean="0"/>
              <a:t>資訊</a:t>
            </a:r>
            <a:r>
              <a:rPr lang="zh-TW" altLang="en-US" dirty="0"/>
              <a:t>素養</a:t>
            </a:r>
            <a:r>
              <a:rPr lang="zh-TW" altLang="en-US" dirty="0" smtClean="0"/>
              <a:t>教育類型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r>
              <a:rPr lang="zh-TW" altLang="en-US" sz="3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素養</a:t>
            </a:r>
            <a:r>
              <a:rPr lang="zh-TW" altLang="en-US" sz="3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通識</a:t>
            </a:r>
            <a:r>
              <a:rPr lang="zh-TW" altLang="en-US" sz="3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endParaRPr lang="en-US" altLang="zh-TW" sz="3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</a:t>
            </a:r>
            <a:r>
              <a:rPr lang="zh-TW" altLang="en-US" sz="3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上自學</a:t>
            </a:r>
            <a:r>
              <a:rPr lang="zh-TW" altLang="en-US" sz="3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</a:t>
            </a:r>
            <a:endParaRPr lang="en-US" altLang="zh-TW" sz="3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r>
              <a:rPr lang="zh-TW" altLang="en-US" sz="3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相關資訊素養</a:t>
            </a:r>
            <a:r>
              <a:rPr lang="zh-TW" altLang="en-US" sz="3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</a:t>
            </a:r>
            <a:endParaRPr lang="en-US" altLang="zh-TW" sz="3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學科</a:t>
            </a:r>
            <a:r>
              <a:rPr lang="zh-TW" altLang="en-US" sz="3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主題課程整合</a:t>
            </a:r>
            <a:r>
              <a:rPr lang="zh-TW" altLang="en-US" sz="3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</a:t>
            </a:r>
            <a:endParaRPr lang="en-US" altLang="zh-TW" sz="3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研習</a:t>
            </a:r>
            <a:r>
              <a:rPr lang="zh-TW" altLang="en-US" sz="3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</a:t>
            </a:r>
            <a:r>
              <a:rPr lang="zh-TW" altLang="en-US" sz="3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坊</a:t>
            </a:r>
            <a:endParaRPr lang="en-US" altLang="zh-TW" sz="3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</a:t>
            </a:r>
            <a:r>
              <a:rPr lang="zh-TW" altLang="en-US" sz="3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上課程</a:t>
            </a:r>
            <a:endParaRPr lang="en-US" altLang="zh-TW" sz="3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4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資訊素養線上教學</a:t>
            </a:r>
            <a:r>
              <a:rPr lang="en-US" altLang="zh-TW" smtClean="0"/>
              <a:t>_</a:t>
            </a:r>
            <a:r>
              <a:rPr lang="zh-TW" altLang="en-US" smtClean="0"/>
              <a:t>王梅玲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BD7A6-9309-41E3-BDB7-B3B372BA5CC2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32596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98876276-433A-4727-85E9-62E5E2A90D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3457" b="12717"/>
          <a:stretch/>
        </p:blipFill>
        <p:spPr>
          <a:xfrm>
            <a:off x="-22241" y="0"/>
            <a:ext cx="9144000" cy="6858000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120ED1D-0E14-4E84-91D7-08FED3AB8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804144-C11C-4672-8187-64ACE338E2F6}" type="slidenum">
              <a:rPr kumimoji="1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charset="-12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C9A626D-85A1-435B-AE22-615D72C4D239}"/>
              </a:ext>
            </a:extLst>
          </p:cNvPr>
          <p:cNvSpPr/>
          <p:nvPr/>
        </p:nvSpPr>
        <p:spPr>
          <a:xfrm>
            <a:off x="599335" y="1934363"/>
            <a:ext cx="2953784" cy="2989274"/>
          </a:xfrm>
          <a:prstGeom prst="rect">
            <a:avLst/>
          </a:prstGeom>
          <a:noFill/>
          <a:ln w="127000">
            <a:solidFill>
              <a:schemeClr val="accent2">
                <a:lumMod val="20000"/>
                <a:lumOff val="8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8" name="文本框 2">
            <a:extLst>
              <a:ext uri="{FF2B5EF4-FFF2-40B4-BE49-F238E27FC236}">
                <a16:creationId xmlns:a16="http://schemas.microsoft.com/office/drawing/2014/main" id="{C2D61873-87C8-4381-8184-8E83ED2D5345}"/>
              </a:ext>
            </a:extLst>
          </p:cNvPr>
          <p:cNvSpPr txBox="1"/>
          <p:nvPr/>
        </p:nvSpPr>
        <p:spPr>
          <a:xfrm>
            <a:off x="662389" y="2157838"/>
            <a:ext cx="28387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8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PART2</a:t>
            </a:r>
            <a:endParaRPr kumimoji="1" lang="en-US" altLang="zh-CN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新細明體" charset="-120"/>
              <a:cs typeface="Times New Roman" panose="02020603050405020304" pitchFamily="18" charset="0"/>
            </a:endParaRPr>
          </a:p>
        </p:txBody>
      </p:sp>
      <p:sp>
        <p:nvSpPr>
          <p:cNvPr id="9" name="文本框 4">
            <a:extLst>
              <a:ext uri="{FF2B5EF4-FFF2-40B4-BE49-F238E27FC236}">
                <a16:creationId xmlns:a16="http://schemas.microsoft.com/office/drawing/2014/main" id="{DC349A06-1539-48EA-815C-0A4391BBC5C0}"/>
              </a:ext>
            </a:extLst>
          </p:cNvPr>
          <p:cNvSpPr txBox="1"/>
          <p:nvPr/>
        </p:nvSpPr>
        <p:spPr>
          <a:xfrm>
            <a:off x="3807138" y="2849741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000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資訊素養線上</a:t>
            </a:r>
            <a:r>
              <a:rPr lang="zh-TW" altLang="en-US" sz="4000" b="1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</a:t>
            </a:r>
            <a:endParaRPr lang="en-US" altLang="zh-TW" sz="4000" b="1" dirty="0" smtClean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/>
            <a:r>
              <a:rPr lang="zh-TW" altLang="en-US" sz="4000" b="1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模式</a:t>
            </a:r>
            <a:r>
              <a:rPr lang="zh-TW" altLang="en-US" sz="4000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4000" b="1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策略</a:t>
            </a:r>
            <a:endParaRPr kumimoji="1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cxnSp>
        <p:nvCxnSpPr>
          <p:cNvPr id="10" name="直接连接符 7">
            <a:extLst>
              <a:ext uri="{FF2B5EF4-FFF2-40B4-BE49-F238E27FC236}">
                <a16:creationId xmlns:a16="http://schemas.microsoft.com/office/drawing/2014/main" id="{277B259A-1F01-4335-956D-1047C113FE33}"/>
              </a:ext>
            </a:extLst>
          </p:cNvPr>
          <p:cNvCxnSpPr>
            <a:cxnSpLocks/>
          </p:cNvCxnSpPr>
          <p:nvPr/>
        </p:nvCxnSpPr>
        <p:spPr>
          <a:xfrm>
            <a:off x="3779912" y="3573016"/>
            <a:ext cx="51125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354897"/>
      </p:ext>
    </p:extLst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藍綠色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9A0A515F8860B14CB927D90CB47F5EAA" ma:contentTypeVersion="11" ma:contentTypeDescription="建立新的文件。" ma:contentTypeScope="" ma:versionID="0bf0fdf818a17d82281b37ae82c63535">
  <xsd:schema xmlns:xsd="http://www.w3.org/2001/XMLSchema" xmlns:xs="http://www.w3.org/2001/XMLSchema" xmlns:p="http://schemas.microsoft.com/office/2006/metadata/properties" xmlns:ns3="bdca5b3d-4571-48a4-96e5-9faa6aa9707c" targetNamespace="http://schemas.microsoft.com/office/2006/metadata/properties" ma:root="true" ma:fieldsID="120fe3f92c600e409f5a56196bf98254" ns3:_="">
    <xsd:import namespace="bdca5b3d-4571-48a4-96e5-9faa6aa9707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ca5b3d-4571-48a4-96e5-9faa6aa970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EEE49A-087D-4D82-82A9-F416CA78EC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ca5b3d-4571-48a4-96e5-9faa6aa970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425D71-140A-44C3-8D3A-656A4BEF45E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dca5b3d-4571-48a4-96e5-9faa6aa9707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B2BB798-18F2-4684-BFFE-80128441C6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8617</TotalTime>
  <Words>2768</Words>
  <Application>Microsoft Office PowerPoint</Application>
  <PresentationFormat>如螢幕大小 (4:3)</PresentationFormat>
  <Paragraphs>293</Paragraphs>
  <Slides>38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38</vt:i4>
      </vt:variant>
    </vt:vector>
  </HeadingPairs>
  <TitlesOfParts>
    <vt:vector size="55" baseType="lpstr">
      <vt:lpstr>等线</vt:lpstr>
      <vt:lpstr>맑은 고딕</vt:lpstr>
      <vt:lpstr>宋体</vt:lpstr>
      <vt:lpstr>細明體</vt:lpstr>
      <vt:lpstr>微軟正黑體</vt:lpstr>
      <vt:lpstr>新細明體</vt:lpstr>
      <vt:lpstr>標楷體</vt:lpstr>
      <vt:lpstr>Arial</vt:lpstr>
      <vt:lpstr>Calibri</vt:lpstr>
      <vt:lpstr>Century Gothic</vt:lpstr>
      <vt:lpstr>Tahoma</vt:lpstr>
      <vt:lpstr>Times New Roman</vt:lpstr>
      <vt:lpstr>Wingdings</vt:lpstr>
      <vt:lpstr>自訂設計</vt:lpstr>
      <vt:lpstr>1_Office 佈景主題</vt:lpstr>
      <vt:lpstr>2_Office 佈景主題</vt:lpstr>
      <vt:lpstr>Office 佈景主題</vt:lpstr>
      <vt:lpstr> 資訊素養線上教育與政策 COLISP 2022 資訊素養教育政策與實踐論壇 </vt:lpstr>
      <vt:lpstr>大綱</vt:lpstr>
      <vt:lpstr>PowerPoint 簡報</vt:lpstr>
      <vt:lpstr>資訊素養Information Literacy</vt:lpstr>
      <vt:lpstr>大學資訊素養教育重要而不足</vt:lpstr>
      <vt:lpstr>美國大學生資訊素養能力標準2000</vt:lpstr>
      <vt:lpstr>美國大學生資訊素養能力標準2015</vt:lpstr>
      <vt:lpstr>大學資訊素養教育類型</vt:lpstr>
      <vt:lpstr>PowerPoint 簡報</vt:lpstr>
      <vt:lpstr>資訊素養線上教學示意圖</vt:lpstr>
      <vt:lpstr>大學資訊素養課程模式</vt:lpstr>
      <vt:lpstr>數位學習與線上課程</vt:lpstr>
      <vt:lpstr>數位學習課程模式</vt:lpstr>
      <vt:lpstr>MOOCs</vt:lpstr>
      <vt:lpstr>資訊素養線上教學</vt:lpstr>
      <vt:lpstr>資訊素養線上課程教學模式</vt:lpstr>
      <vt:lpstr>Dabbagh (2005)位學習教學模式設計框架 </vt:lpstr>
      <vt:lpstr>資訊素養線上教學策略</vt:lpstr>
      <vt:lpstr>資訊素養線上課程學習評量</vt:lpstr>
      <vt:lpstr>PowerPoint 簡報</vt:lpstr>
      <vt:lpstr>能力導向資訊素養教學 </vt:lpstr>
      <vt:lpstr>政大「資訊力與資訊搜尋」磨課師</vt:lpstr>
      <vt:lpstr>「資訊力與資訊搜尋」磨課師發展</vt:lpstr>
      <vt:lpstr>「資訊力與資訊搜尋」磨課師發展</vt:lpstr>
      <vt:lpstr>「資訊力與資訊搜尋」磨課師發展</vt:lpstr>
      <vt:lpstr>PowerPoint 簡報</vt:lpstr>
      <vt:lpstr>「資訊力與資訊搜尋」磨課師課程評估</vt:lpstr>
      <vt:lpstr>「資訊力與資訊搜尋」磨課師課程評估</vt:lpstr>
      <vt:lpstr>「資訊力與資訊搜尋」磨課師課程評估</vt:lpstr>
      <vt:lpstr>「資訊力與資訊搜尋」磨課師課程評估</vt:lpstr>
      <vt:lpstr>「資訊力與資訊搜尋」磨課師課程評估</vt:lpstr>
      <vt:lpstr>「資訊力與資訊搜尋」磨課師課程評估</vt:lpstr>
      <vt:lpstr>「資訊力與資訊搜尋」磨課師課程評估</vt:lpstr>
      <vt:lpstr>資訊素養線上課程好不好</vt:lpstr>
      <vt:lpstr>磨課師提升學生資訊素養學習成效</vt:lpstr>
      <vt:lpstr>臺灣的資訊素養運動</vt:lpstr>
      <vt:lpstr>我國缺少資訊素養標準與政策</vt:lpstr>
      <vt:lpstr>PowerPoint 簡報</vt:lpstr>
    </vt:vector>
  </TitlesOfParts>
  <Company>資圖所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美國國會圖書分類法研討</dc:title>
  <dc:creator>user</dc:creator>
  <cp:lastModifiedBy>USER</cp:lastModifiedBy>
  <cp:revision>2052</cp:revision>
  <cp:lastPrinted>2022-12-08T09:35:09Z</cp:lastPrinted>
  <dcterms:created xsi:type="dcterms:W3CDTF">2007-04-10T08:11:35Z</dcterms:created>
  <dcterms:modified xsi:type="dcterms:W3CDTF">2022-12-08T09:42:34Z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0x0101009A0A515F8860B14CB927D90CB47F5EAA</vt:lpwstr>
  </property>
</Properties>
</file>