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4"/>
  </p:notesMasterIdLst>
  <p:sldIdLst>
    <p:sldId id="256" r:id="rId2"/>
    <p:sldId id="257" r:id="rId3"/>
    <p:sldId id="283" r:id="rId4"/>
    <p:sldId id="295" r:id="rId5"/>
    <p:sldId id="310" r:id="rId6"/>
    <p:sldId id="316" r:id="rId7"/>
    <p:sldId id="311" r:id="rId8"/>
    <p:sldId id="296" r:id="rId9"/>
    <p:sldId id="309" r:id="rId10"/>
    <p:sldId id="312" r:id="rId11"/>
    <p:sldId id="315" r:id="rId12"/>
    <p:sldId id="313" r:id="rId13"/>
    <p:sldId id="314" r:id="rId14"/>
    <p:sldId id="297" r:id="rId15"/>
    <p:sldId id="301" r:id="rId16"/>
    <p:sldId id="317" r:id="rId17"/>
    <p:sldId id="298" r:id="rId18"/>
    <p:sldId id="299" r:id="rId19"/>
    <p:sldId id="300" r:id="rId20"/>
    <p:sldId id="302" r:id="rId21"/>
    <p:sldId id="303" r:id="rId22"/>
    <p:sldId id="304" r:id="rId23"/>
    <p:sldId id="305" r:id="rId24"/>
    <p:sldId id="306" r:id="rId25"/>
    <p:sldId id="307" r:id="rId26"/>
    <p:sldId id="320" r:id="rId27"/>
    <p:sldId id="321" r:id="rId28"/>
    <p:sldId id="308" r:id="rId29"/>
    <p:sldId id="259" r:id="rId30"/>
    <p:sldId id="322" r:id="rId31"/>
    <p:sldId id="318" r:id="rId32"/>
    <p:sldId id="323" r:id="rId33"/>
  </p:sldIdLst>
  <p:sldSz cx="9144000" cy="5143500" type="screen16x9"/>
  <p:notesSz cx="6858000" cy="9144000"/>
  <p:embeddedFontLst>
    <p:embeddedFont>
      <p:font typeface="Tw Cen MT" panose="020B0602020104020603" pitchFamily="34" charset="0"/>
      <p:regular r:id="rId35"/>
      <p:bold r:id="rId36"/>
      <p:italic r:id="rId37"/>
      <p:boldItalic r:id="rId38"/>
    </p:embeddedFont>
    <p:embeddedFont>
      <p:font typeface="Patrick Hand SC" panose="02020500000000000000" charset="0"/>
      <p:regular r:id="rId39"/>
    </p:embeddedFont>
    <p:embeddedFont>
      <p:font typeface="Microsoft Yahei" panose="020B0503020204020204" pitchFamily="34" charset="-122"/>
      <p:regular r:id="rId40"/>
      <p:bold r:id="rId41"/>
    </p:embeddedFont>
    <p:embeddedFont>
      <p:font typeface="Microsoft Sans Serif" panose="020B0604020202020204" pitchFamily="34" charset="0"/>
      <p:regular r:id="rId42"/>
    </p:embeddedFont>
    <p:embeddedFont>
      <p:font typeface="標楷體" panose="03000509000000000000" pitchFamily="65" charset="-120"/>
      <p:regular r:id="rId43"/>
    </p:embeddedFont>
    <p:embeddedFont>
      <p:font typeface="SimSun" panose="02010600030101010101" pitchFamily="2" charset="-122"/>
      <p:regular r:id="rId44"/>
    </p:embeddedFont>
    <p:embeddedFont>
      <p:font typeface="Microsoft Yahei" panose="020B0503020204020204" pitchFamily="34" charset="-122"/>
      <p:regular r:id="rId40"/>
      <p:bold r:id="rId41"/>
    </p:embeddedFont>
    <p:embeddedFont>
      <p:font typeface="微軟正黑體" panose="020B0604030504040204" pitchFamily="34" charset="-120"/>
      <p:regular r:id="rId45"/>
      <p:bold r:id="rId46"/>
    </p:embeddedFont>
    <p:embeddedFont>
      <p:font typeface="Sniglet" panose="02020500000000000000" charset="0"/>
      <p:regular r:id="rId47"/>
    </p:embeddedFont>
    <p:embeddedFont>
      <p:font typeface="微軟正黑體" panose="020B0604030504040204" pitchFamily="34" charset="-120"/>
      <p:regular r:id="rId45"/>
      <p:bold r:id="rId46"/>
    </p:embeddedFont>
    <p:embeddedFont>
      <p:font typeface="Calibri" panose="020F050202020403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FE69DF-D11E-49BA-B546-6195E4E87960}">
  <a:tblStyle styleId="{F7FE69DF-D11E-49BA-B546-6195E4E8796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D46E14-F3A6-45BD-AA53-69B63E3B44A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30"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290DDD-6C2E-46B4-BF54-9AC057B65531}" type="doc">
      <dgm:prSet loTypeId="urn:microsoft.com/office/officeart/2005/8/layout/vList5" loCatId="list" qsTypeId="urn:microsoft.com/office/officeart/2005/8/quickstyle/simple3" qsCatId="simple" csTypeId="urn:microsoft.com/office/officeart/2005/8/colors/colorful5" csCatId="colorful" phldr="1"/>
      <dgm:spPr/>
      <dgm:t>
        <a:bodyPr/>
        <a:lstStyle/>
        <a:p>
          <a:endParaRPr lang="zh-TW" altLang="en-US"/>
        </a:p>
      </dgm:t>
    </dgm:pt>
    <dgm:pt modelId="{25F5664A-2D92-4796-B921-13D67EE7736A}">
      <dgm:prSet custT="1"/>
      <dgm:spPr/>
      <dgm:t>
        <a:bodyPr/>
        <a:lstStyle/>
        <a:p>
          <a:pPr algn="l" rtl="0"/>
          <a:r>
            <a:rPr lang="zh-TW" sz="3600" dirty="0" smtClean="0">
              <a:latin typeface="微軟正黑體" panose="020B0604030504040204" pitchFamily="34" charset="-120"/>
              <a:ea typeface="微軟正黑體" panose="020B0604030504040204" pitchFamily="34" charset="-120"/>
            </a:rPr>
            <a:t>寒暑</a:t>
          </a:r>
          <a:r>
            <a:rPr lang="zh-TW" sz="3600" dirty="0" smtClean="0">
              <a:latin typeface="微軟正黑體" panose="020B0604030504040204" pitchFamily="34" charset="-120"/>
              <a:ea typeface="微軟正黑體" panose="020B0604030504040204" pitchFamily="34" charset="-120"/>
            </a:rPr>
            <a:t>假營</a:t>
          </a:r>
          <a:r>
            <a:rPr lang="zh-TW" sz="3600" dirty="0" smtClean="0">
              <a:latin typeface="微軟正黑體" panose="020B0604030504040204" pitchFamily="34" charset="-120"/>
              <a:ea typeface="微軟正黑體" panose="020B0604030504040204" pitchFamily="34" charset="-120"/>
            </a:rPr>
            <a:t>隊</a:t>
          </a:r>
          <a:endParaRPr lang="zh-TW" altLang="en-US" sz="3600" dirty="0">
            <a:latin typeface="微軟正黑體" panose="020B0604030504040204" pitchFamily="34" charset="-120"/>
            <a:ea typeface="微軟正黑體" panose="020B0604030504040204" pitchFamily="34" charset="-120"/>
          </a:endParaRPr>
        </a:p>
      </dgm:t>
    </dgm:pt>
    <dgm:pt modelId="{DFB05D12-6A80-48F9-882D-D51DBF1BF02D}" type="parTrans" cxnId="{782466EC-4B7A-424D-8445-A04AEE99B577}">
      <dgm:prSet/>
      <dgm:spPr/>
      <dgm:t>
        <a:bodyPr/>
        <a:lstStyle/>
        <a:p>
          <a:endParaRPr lang="zh-TW" altLang="en-US"/>
        </a:p>
      </dgm:t>
    </dgm:pt>
    <dgm:pt modelId="{D9D8DE7B-B242-4884-A0D6-79FF5D9ACD65}" type="sibTrans" cxnId="{782466EC-4B7A-424D-8445-A04AEE99B577}">
      <dgm:prSet/>
      <dgm:spPr/>
      <dgm:t>
        <a:bodyPr/>
        <a:lstStyle/>
        <a:p>
          <a:endParaRPr lang="zh-TW" altLang="en-US"/>
        </a:p>
      </dgm:t>
    </dgm:pt>
    <dgm:pt modelId="{73074E4E-C68E-4EBC-A8E8-1C0D5E634329}">
      <dgm:prSet custT="1"/>
      <dgm:spPr/>
      <dgm:t>
        <a:bodyPr/>
        <a:lstStyle/>
        <a:p>
          <a:pPr rtl="0"/>
          <a:r>
            <a:rPr kumimoji="1" lang="zh-TW" altLang="en-US" sz="3600" dirty="0" smtClean="0">
              <a:latin typeface="微軟正黑體" panose="020B0604030504040204" pitchFamily="34" charset="-120"/>
              <a:ea typeface="微軟正黑體" panose="020B0604030504040204" pitchFamily="34" charset="-120"/>
            </a:rPr>
            <a:t>東南亞</a:t>
          </a:r>
          <a:r>
            <a:rPr kumimoji="1" lang="zh-TW" altLang="en-US" sz="3600" dirty="0" smtClean="0">
              <a:latin typeface="微軟正黑體" panose="020B0604030504040204" pitchFamily="34" charset="-120"/>
              <a:ea typeface="微軟正黑體" panose="020B0604030504040204" pitchFamily="34" charset="-120"/>
            </a:rPr>
            <a:t>探究</a:t>
          </a:r>
          <a:endParaRPr lang="zh-TW" altLang="en-US" sz="3600" dirty="0">
            <a:latin typeface="微軟正黑體" panose="020B0604030504040204" pitchFamily="34" charset="-120"/>
            <a:ea typeface="微軟正黑體" panose="020B0604030504040204" pitchFamily="34" charset="-120"/>
          </a:endParaRPr>
        </a:p>
      </dgm:t>
    </dgm:pt>
    <dgm:pt modelId="{88E779BA-97E1-45CA-B9DC-691B479D4C1F}" type="parTrans" cxnId="{7D9E8ECD-4C51-47AF-AFC7-D1039A90D283}">
      <dgm:prSet/>
      <dgm:spPr/>
      <dgm:t>
        <a:bodyPr/>
        <a:lstStyle/>
        <a:p>
          <a:endParaRPr lang="zh-TW" altLang="en-US"/>
        </a:p>
      </dgm:t>
    </dgm:pt>
    <dgm:pt modelId="{D710B1BB-D41F-4635-8DF7-9C7C6E8B20A7}" type="sibTrans" cxnId="{7D9E8ECD-4C51-47AF-AFC7-D1039A90D283}">
      <dgm:prSet/>
      <dgm:spPr/>
      <dgm:t>
        <a:bodyPr/>
        <a:lstStyle/>
        <a:p>
          <a:endParaRPr lang="zh-TW" altLang="en-US"/>
        </a:p>
      </dgm:t>
    </dgm:pt>
    <dgm:pt modelId="{03E07F8D-5389-417E-9AA4-5AD883C8AADC}">
      <dgm:prSet custT="1"/>
      <dgm:spPr/>
      <dgm:t>
        <a:bodyPr/>
        <a:lstStyle/>
        <a:p>
          <a:pPr rtl="0"/>
          <a:r>
            <a:rPr kumimoji="1" lang="zh-TW" dirty="0" smtClean="0">
              <a:latin typeface="微軟正黑體" panose="020B0604030504040204" pitchFamily="34" charset="-120"/>
              <a:ea typeface="微軟正黑體" panose="020B0604030504040204" pitchFamily="34" charset="-120"/>
            </a:rPr>
            <a:t>在</a:t>
          </a:r>
          <a:r>
            <a:rPr kumimoji="1" lang="zh-TW" dirty="0" smtClean="0">
              <a:latin typeface="微軟正黑體" panose="020B0604030504040204" pitchFamily="34" charset="-120"/>
              <a:ea typeface="微軟正黑體" panose="020B0604030504040204" pitchFamily="34" charset="-120"/>
            </a:rPr>
            <a:t>地特色走讀</a:t>
          </a:r>
          <a:endParaRPr lang="zh-TW" dirty="0">
            <a:latin typeface="微軟正黑體" panose="020B0604030504040204" pitchFamily="34" charset="-120"/>
            <a:ea typeface="微軟正黑體" panose="020B0604030504040204" pitchFamily="34" charset="-120"/>
          </a:endParaRPr>
        </a:p>
      </dgm:t>
    </dgm:pt>
    <dgm:pt modelId="{2AB42ABB-11D8-426F-A03C-557815FFBEA3}" type="parTrans" cxnId="{C2ABDA22-6FC1-4B47-9C14-8F4B6CAC8EC1}">
      <dgm:prSet/>
      <dgm:spPr/>
      <dgm:t>
        <a:bodyPr/>
        <a:lstStyle/>
        <a:p>
          <a:endParaRPr lang="zh-TW" altLang="en-US"/>
        </a:p>
      </dgm:t>
    </dgm:pt>
    <dgm:pt modelId="{EAE5C335-DDDE-4656-BDBA-C619F1473089}" type="sibTrans" cxnId="{C2ABDA22-6FC1-4B47-9C14-8F4B6CAC8EC1}">
      <dgm:prSet/>
      <dgm:spPr/>
      <dgm:t>
        <a:bodyPr/>
        <a:lstStyle/>
        <a:p>
          <a:endParaRPr lang="zh-TW" altLang="en-US"/>
        </a:p>
      </dgm:t>
    </dgm:pt>
    <dgm:pt modelId="{09362B07-475F-44E6-AB1A-3638F4BEF3F3}">
      <dgm:prSet custT="1"/>
      <dgm:spPr/>
      <dgm:t>
        <a:bodyPr/>
        <a:lstStyle/>
        <a:p>
          <a:r>
            <a:rPr lang="zh-TW" altLang="en-US" sz="3600" dirty="0" smtClean="0">
              <a:latin typeface="微軟正黑體" panose="020B0604030504040204" pitchFamily="34" charset="-120"/>
              <a:ea typeface="微軟正黑體" panose="020B0604030504040204" pitchFamily="34" charset="-120"/>
            </a:rPr>
            <a:t>彈性課程</a:t>
          </a:r>
          <a:endParaRPr lang="zh-TW" altLang="en-US" sz="3600" dirty="0">
            <a:latin typeface="微軟正黑體" panose="020B0604030504040204" pitchFamily="34" charset="-120"/>
            <a:ea typeface="微軟正黑體" panose="020B0604030504040204" pitchFamily="34" charset="-120"/>
          </a:endParaRPr>
        </a:p>
      </dgm:t>
    </dgm:pt>
    <dgm:pt modelId="{7B456B5D-A06F-4EEA-B017-00C74A9F0239}" type="parTrans" cxnId="{B283778A-2D9C-4221-BFD2-46F6FF1F5F2B}">
      <dgm:prSet/>
      <dgm:spPr/>
      <dgm:t>
        <a:bodyPr/>
        <a:lstStyle/>
        <a:p>
          <a:endParaRPr lang="zh-TW" altLang="en-US"/>
        </a:p>
      </dgm:t>
    </dgm:pt>
    <dgm:pt modelId="{EDDF2A15-0312-4C13-8E6E-41D283675E7E}" type="sibTrans" cxnId="{B283778A-2D9C-4221-BFD2-46F6FF1F5F2B}">
      <dgm:prSet/>
      <dgm:spPr/>
      <dgm:t>
        <a:bodyPr/>
        <a:lstStyle/>
        <a:p>
          <a:endParaRPr lang="zh-TW" altLang="en-US"/>
        </a:p>
      </dgm:t>
    </dgm:pt>
    <dgm:pt modelId="{6BB53D8C-A457-4F73-BD3F-8484B3875057}" type="pres">
      <dgm:prSet presAssocID="{D1290DDD-6C2E-46B4-BF54-9AC057B65531}" presName="Name0" presStyleCnt="0">
        <dgm:presLayoutVars>
          <dgm:dir/>
          <dgm:animLvl val="lvl"/>
          <dgm:resizeHandles val="exact"/>
        </dgm:presLayoutVars>
      </dgm:prSet>
      <dgm:spPr/>
      <dgm:t>
        <a:bodyPr/>
        <a:lstStyle/>
        <a:p>
          <a:endParaRPr lang="zh-TW" altLang="en-US"/>
        </a:p>
      </dgm:t>
    </dgm:pt>
    <dgm:pt modelId="{549F786C-89A5-421C-896A-9048C983278F}" type="pres">
      <dgm:prSet presAssocID="{25F5664A-2D92-4796-B921-13D67EE7736A}" presName="linNode" presStyleCnt="0"/>
      <dgm:spPr/>
      <dgm:t>
        <a:bodyPr/>
        <a:lstStyle/>
        <a:p>
          <a:endParaRPr lang="zh-TW" altLang="en-US"/>
        </a:p>
      </dgm:t>
    </dgm:pt>
    <dgm:pt modelId="{2D4FA063-7A18-4A1A-B51B-00AB5CF5C738}" type="pres">
      <dgm:prSet presAssocID="{25F5664A-2D92-4796-B921-13D67EE7736A}" presName="parentText" presStyleLbl="node1" presStyleIdx="0" presStyleCnt="2">
        <dgm:presLayoutVars>
          <dgm:chMax val="1"/>
          <dgm:bulletEnabled val="1"/>
        </dgm:presLayoutVars>
      </dgm:prSet>
      <dgm:spPr/>
      <dgm:t>
        <a:bodyPr/>
        <a:lstStyle/>
        <a:p>
          <a:endParaRPr lang="zh-TW" altLang="en-US"/>
        </a:p>
      </dgm:t>
    </dgm:pt>
    <dgm:pt modelId="{FE680B49-59EB-4FBF-B72A-7C3E11A9DA63}" type="pres">
      <dgm:prSet presAssocID="{25F5664A-2D92-4796-B921-13D67EE7736A}" presName="descendantText" presStyleLbl="alignAccFollowNode1" presStyleIdx="0" presStyleCnt="2">
        <dgm:presLayoutVars>
          <dgm:bulletEnabled val="1"/>
        </dgm:presLayoutVars>
      </dgm:prSet>
      <dgm:spPr/>
      <dgm:t>
        <a:bodyPr/>
        <a:lstStyle/>
        <a:p>
          <a:endParaRPr lang="zh-TW" altLang="en-US"/>
        </a:p>
      </dgm:t>
    </dgm:pt>
    <dgm:pt modelId="{E0053E14-0BC4-4A03-A594-774BD9F97FC0}" type="pres">
      <dgm:prSet presAssocID="{D9D8DE7B-B242-4884-A0D6-79FF5D9ACD65}" presName="sp" presStyleCnt="0"/>
      <dgm:spPr/>
      <dgm:t>
        <a:bodyPr/>
        <a:lstStyle/>
        <a:p>
          <a:endParaRPr lang="zh-TW" altLang="en-US"/>
        </a:p>
      </dgm:t>
    </dgm:pt>
    <dgm:pt modelId="{F4A68F9D-F95F-41E6-9654-11692A69EA82}" type="pres">
      <dgm:prSet presAssocID="{09362B07-475F-44E6-AB1A-3638F4BEF3F3}" presName="linNode" presStyleCnt="0"/>
      <dgm:spPr/>
      <dgm:t>
        <a:bodyPr/>
        <a:lstStyle/>
        <a:p>
          <a:endParaRPr lang="zh-TW" altLang="en-US"/>
        </a:p>
      </dgm:t>
    </dgm:pt>
    <dgm:pt modelId="{29189596-0B7E-4098-B60D-B403729B29CF}" type="pres">
      <dgm:prSet presAssocID="{09362B07-475F-44E6-AB1A-3638F4BEF3F3}" presName="parentText" presStyleLbl="node1" presStyleIdx="1" presStyleCnt="2" custLinFactNeighborX="754">
        <dgm:presLayoutVars>
          <dgm:chMax val="1"/>
          <dgm:bulletEnabled val="1"/>
        </dgm:presLayoutVars>
      </dgm:prSet>
      <dgm:spPr/>
      <dgm:t>
        <a:bodyPr/>
        <a:lstStyle/>
        <a:p>
          <a:endParaRPr lang="zh-TW" altLang="en-US"/>
        </a:p>
      </dgm:t>
    </dgm:pt>
    <dgm:pt modelId="{CA8718F6-9D59-4DD0-8564-5045852EC725}" type="pres">
      <dgm:prSet presAssocID="{09362B07-475F-44E6-AB1A-3638F4BEF3F3}" presName="descendantText" presStyleLbl="alignAccFollowNode1" presStyleIdx="1" presStyleCnt="2">
        <dgm:presLayoutVars>
          <dgm:bulletEnabled val="1"/>
        </dgm:presLayoutVars>
      </dgm:prSet>
      <dgm:spPr/>
      <dgm:t>
        <a:bodyPr/>
        <a:lstStyle/>
        <a:p>
          <a:endParaRPr lang="zh-TW" altLang="en-US"/>
        </a:p>
      </dgm:t>
    </dgm:pt>
  </dgm:ptLst>
  <dgm:cxnLst>
    <dgm:cxn modelId="{4BE362EB-A556-4233-8CBC-89BE5A33B72E}" type="presOf" srcId="{73074E4E-C68E-4EBC-A8E8-1C0D5E634329}" destId="{CA8718F6-9D59-4DD0-8564-5045852EC725}" srcOrd="0" destOrd="0" presId="urn:microsoft.com/office/officeart/2005/8/layout/vList5"/>
    <dgm:cxn modelId="{61E01010-52FA-4BED-AFD9-AC553B7F1B67}" type="presOf" srcId="{03E07F8D-5389-417E-9AA4-5AD883C8AADC}" destId="{FE680B49-59EB-4FBF-B72A-7C3E11A9DA63}" srcOrd="0" destOrd="0" presId="urn:microsoft.com/office/officeart/2005/8/layout/vList5"/>
    <dgm:cxn modelId="{C2ABDA22-6FC1-4B47-9C14-8F4B6CAC8EC1}" srcId="{25F5664A-2D92-4796-B921-13D67EE7736A}" destId="{03E07F8D-5389-417E-9AA4-5AD883C8AADC}" srcOrd="0" destOrd="0" parTransId="{2AB42ABB-11D8-426F-A03C-557815FFBEA3}" sibTransId="{EAE5C335-DDDE-4656-BDBA-C619F1473089}"/>
    <dgm:cxn modelId="{A0201941-EBC6-43D0-994C-F65AA0A08F43}" type="presOf" srcId="{25F5664A-2D92-4796-B921-13D67EE7736A}" destId="{2D4FA063-7A18-4A1A-B51B-00AB5CF5C738}" srcOrd="0" destOrd="0" presId="urn:microsoft.com/office/officeart/2005/8/layout/vList5"/>
    <dgm:cxn modelId="{7D9E8ECD-4C51-47AF-AFC7-D1039A90D283}" srcId="{09362B07-475F-44E6-AB1A-3638F4BEF3F3}" destId="{73074E4E-C68E-4EBC-A8E8-1C0D5E634329}" srcOrd="0" destOrd="0" parTransId="{88E779BA-97E1-45CA-B9DC-691B479D4C1F}" sibTransId="{D710B1BB-D41F-4635-8DF7-9C7C6E8B20A7}"/>
    <dgm:cxn modelId="{31EFE054-0D3B-47CB-AA90-471B650E380A}" type="presOf" srcId="{D1290DDD-6C2E-46B4-BF54-9AC057B65531}" destId="{6BB53D8C-A457-4F73-BD3F-8484B3875057}" srcOrd="0" destOrd="0" presId="urn:microsoft.com/office/officeart/2005/8/layout/vList5"/>
    <dgm:cxn modelId="{EB8F92D3-0AEA-4639-8AFF-D0815782CC72}" type="presOf" srcId="{09362B07-475F-44E6-AB1A-3638F4BEF3F3}" destId="{29189596-0B7E-4098-B60D-B403729B29CF}" srcOrd="0" destOrd="0" presId="urn:microsoft.com/office/officeart/2005/8/layout/vList5"/>
    <dgm:cxn modelId="{B283778A-2D9C-4221-BFD2-46F6FF1F5F2B}" srcId="{D1290DDD-6C2E-46B4-BF54-9AC057B65531}" destId="{09362B07-475F-44E6-AB1A-3638F4BEF3F3}" srcOrd="1" destOrd="0" parTransId="{7B456B5D-A06F-4EEA-B017-00C74A9F0239}" sibTransId="{EDDF2A15-0312-4C13-8E6E-41D283675E7E}"/>
    <dgm:cxn modelId="{782466EC-4B7A-424D-8445-A04AEE99B577}" srcId="{D1290DDD-6C2E-46B4-BF54-9AC057B65531}" destId="{25F5664A-2D92-4796-B921-13D67EE7736A}" srcOrd="0" destOrd="0" parTransId="{DFB05D12-6A80-48F9-882D-D51DBF1BF02D}" sibTransId="{D9D8DE7B-B242-4884-A0D6-79FF5D9ACD65}"/>
    <dgm:cxn modelId="{C618A801-D684-49B0-BD4F-059563392BC7}" type="presParOf" srcId="{6BB53D8C-A457-4F73-BD3F-8484B3875057}" destId="{549F786C-89A5-421C-896A-9048C983278F}" srcOrd="0" destOrd="0" presId="urn:microsoft.com/office/officeart/2005/8/layout/vList5"/>
    <dgm:cxn modelId="{0FF63C7A-E297-4EEE-824E-1931230B2B3D}" type="presParOf" srcId="{549F786C-89A5-421C-896A-9048C983278F}" destId="{2D4FA063-7A18-4A1A-B51B-00AB5CF5C738}" srcOrd="0" destOrd="0" presId="urn:microsoft.com/office/officeart/2005/8/layout/vList5"/>
    <dgm:cxn modelId="{92E21617-B059-440E-ADBF-15370CBB1EA8}" type="presParOf" srcId="{549F786C-89A5-421C-896A-9048C983278F}" destId="{FE680B49-59EB-4FBF-B72A-7C3E11A9DA63}" srcOrd="1" destOrd="0" presId="urn:microsoft.com/office/officeart/2005/8/layout/vList5"/>
    <dgm:cxn modelId="{8559E1BD-DFB9-45D3-B36A-1702EB9E55FA}" type="presParOf" srcId="{6BB53D8C-A457-4F73-BD3F-8484B3875057}" destId="{E0053E14-0BC4-4A03-A594-774BD9F97FC0}" srcOrd="1" destOrd="0" presId="urn:microsoft.com/office/officeart/2005/8/layout/vList5"/>
    <dgm:cxn modelId="{157893F7-E4DA-44B3-ACDC-16817AA59782}" type="presParOf" srcId="{6BB53D8C-A457-4F73-BD3F-8484B3875057}" destId="{F4A68F9D-F95F-41E6-9654-11692A69EA82}" srcOrd="2" destOrd="0" presId="urn:microsoft.com/office/officeart/2005/8/layout/vList5"/>
    <dgm:cxn modelId="{8E39FA39-596D-4EE8-ADC4-6DED5C85B144}" type="presParOf" srcId="{F4A68F9D-F95F-41E6-9654-11692A69EA82}" destId="{29189596-0B7E-4098-B60D-B403729B29CF}" srcOrd="0" destOrd="0" presId="urn:microsoft.com/office/officeart/2005/8/layout/vList5"/>
    <dgm:cxn modelId="{8C6B4ABF-1CF9-4208-A1C3-3A5B0D2480F0}" type="presParOf" srcId="{F4A68F9D-F95F-41E6-9654-11692A69EA82}" destId="{CA8718F6-9D59-4DD0-8564-5045852EC72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2E1DE8-9EFD-834E-9466-C97E725767E5}" type="doc">
      <dgm:prSet loTypeId="urn:microsoft.com/office/officeart/2005/8/layout/hList1" loCatId="" qsTypeId="urn:microsoft.com/office/officeart/2005/8/quickstyle/simple3" qsCatId="simple" csTypeId="urn:microsoft.com/office/officeart/2005/8/colors/colorful1" csCatId="colorful" phldr="1"/>
      <dgm:spPr/>
      <dgm:t>
        <a:bodyPr/>
        <a:lstStyle/>
        <a:p>
          <a:endParaRPr lang="zh-TW" altLang="en-US"/>
        </a:p>
      </dgm:t>
    </dgm:pt>
    <dgm:pt modelId="{5E5A9D31-3673-A144-8C4C-1202FFA3677E}">
      <dgm:prSet phldrT="[文字]"/>
      <dgm:spPr/>
      <dgm:t>
        <a:bodyPr/>
        <a:lstStyle/>
        <a:p>
          <a:r>
            <a:rPr lang="zh-TW" altLang="en-US" dirty="0" smtClean="0">
              <a:latin typeface="微軟正黑體" panose="020B0604030504040204" pitchFamily="34" charset="-120"/>
              <a:ea typeface="微軟正黑體" panose="020B0604030504040204" pitchFamily="34" charset="-120"/>
            </a:rPr>
            <a:t>社會教師</a:t>
          </a:r>
          <a:endParaRPr lang="zh-TW" altLang="en-US" dirty="0">
            <a:latin typeface="微軟正黑體" panose="020B0604030504040204" pitchFamily="34" charset="-120"/>
            <a:ea typeface="微軟正黑體" panose="020B0604030504040204" pitchFamily="34" charset="-120"/>
          </a:endParaRPr>
        </a:p>
      </dgm:t>
    </dgm:pt>
    <dgm:pt modelId="{B0C91829-7658-724C-AC8C-293E599BFCC4}" type="parTrans" cxnId="{18846FB5-2A52-F84F-9F57-95D813F5F538}">
      <dgm:prSet/>
      <dgm:spPr/>
      <dgm:t>
        <a:bodyPr/>
        <a:lstStyle/>
        <a:p>
          <a:endParaRPr lang="zh-TW" altLang="en-US"/>
        </a:p>
      </dgm:t>
    </dgm:pt>
    <dgm:pt modelId="{E81EBCCD-9F4E-574C-8216-3AA9D16029DB}" type="sibTrans" cxnId="{18846FB5-2A52-F84F-9F57-95D813F5F538}">
      <dgm:prSet/>
      <dgm:spPr/>
      <dgm:t>
        <a:bodyPr/>
        <a:lstStyle/>
        <a:p>
          <a:endParaRPr lang="zh-TW" altLang="en-US"/>
        </a:p>
      </dgm:t>
    </dgm:pt>
    <dgm:pt modelId="{CCE02552-B05A-5647-B711-7D81D8D0F983}">
      <dgm:prSet phldrT="[文字]"/>
      <dgm:spPr/>
      <dgm:t>
        <a:bodyPr/>
        <a:lstStyle/>
        <a:p>
          <a:r>
            <a:rPr lang="zh-TW" altLang="en-US" dirty="0" smtClean="0">
              <a:latin typeface="微軟正黑體" panose="020B0604030504040204" pitchFamily="34" charset="-120"/>
              <a:ea typeface="微軟正黑體" panose="020B0604030504040204" pitchFamily="34" charset="-120"/>
            </a:rPr>
            <a:t>認識家鄉</a:t>
          </a:r>
          <a:endParaRPr lang="zh-TW" altLang="en-US" dirty="0">
            <a:latin typeface="微軟正黑體" panose="020B0604030504040204" pitchFamily="34" charset="-120"/>
            <a:ea typeface="微軟正黑體" panose="020B0604030504040204" pitchFamily="34" charset="-120"/>
          </a:endParaRPr>
        </a:p>
      </dgm:t>
    </dgm:pt>
    <dgm:pt modelId="{70FAEB2F-B57C-844E-9A61-9A746723DFD7}" type="parTrans" cxnId="{CB396755-B313-424C-9811-657E1FBA369F}">
      <dgm:prSet/>
      <dgm:spPr/>
      <dgm:t>
        <a:bodyPr/>
        <a:lstStyle/>
        <a:p>
          <a:endParaRPr lang="zh-TW" altLang="en-US"/>
        </a:p>
      </dgm:t>
    </dgm:pt>
    <dgm:pt modelId="{640108D5-BC7C-8A4D-8152-01CCFCBBBF68}" type="sibTrans" cxnId="{CB396755-B313-424C-9811-657E1FBA369F}">
      <dgm:prSet/>
      <dgm:spPr/>
      <dgm:t>
        <a:bodyPr/>
        <a:lstStyle/>
        <a:p>
          <a:endParaRPr lang="zh-TW" altLang="en-US"/>
        </a:p>
      </dgm:t>
    </dgm:pt>
    <dgm:pt modelId="{7D6B3ADA-ED6C-A44E-A78D-756021B2F128}">
      <dgm:prSet phldrT="[文字]"/>
      <dgm:spPr/>
      <dgm:t>
        <a:bodyPr/>
        <a:lstStyle/>
        <a:p>
          <a:r>
            <a:rPr lang="zh-TW" altLang="en-US" dirty="0" smtClean="0">
              <a:latin typeface="微軟正黑體" panose="020B0604030504040204" pitchFamily="34" charset="-120"/>
              <a:ea typeface="微軟正黑體" panose="020B0604030504040204" pitchFamily="34" charset="-120"/>
            </a:rPr>
            <a:t>在地特色</a:t>
          </a:r>
          <a:endParaRPr lang="zh-TW" altLang="en-US" dirty="0">
            <a:latin typeface="微軟正黑體" panose="020B0604030504040204" pitchFamily="34" charset="-120"/>
            <a:ea typeface="微軟正黑體" panose="020B0604030504040204" pitchFamily="34" charset="-120"/>
          </a:endParaRPr>
        </a:p>
      </dgm:t>
    </dgm:pt>
    <dgm:pt modelId="{E640DF9D-613C-9A4C-B1F0-AF72CC083C64}" type="parTrans" cxnId="{115CD279-AF55-3042-BCCB-5AAB5B65679A}">
      <dgm:prSet/>
      <dgm:spPr/>
      <dgm:t>
        <a:bodyPr/>
        <a:lstStyle/>
        <a:p>
          <a:endParaRPr lang="zh-TW" altLang="en-US"/>
        </a:p>
      </dgm:t>
    </dgm:pt>
    <dgm:pt modelId="{D37F54AE-5FF4-3348-BBC2-3253AB007FD6}" type="sibTrans" cxnId="{115CD279-AF55-3042-BCCB-5AAB5B65679A}">
      <dgm:prSet/>
      <dgm:spPr/>
      <dgm:t>
        <a:bodyPr/>
        <a:lstStyle/>
        <a:p>
          <a:endParaRPr lang="zh-TW" altLang="en-US"/>
        </a:p>
      </dgm:t>
    </dgm:pt>
    <dgm:pt modelId="{47663A38-C05E-DF47-BA8B-A15DF549702D}">
      <dgm:prSet phldrT="[文字]"/>
      <dgm:spPr/>
      <dgm:t>
        <a:bodyPr/>
        <a:lstStyle/>
        <a:p>
          <a:r>
            <a:rPr lang="zh-TW" altLang="en-US" dirty="0" smtClean="0">
              <a:latin typeface="微軟正黑體" panose="020B0604030504040204" pitchFamily="34" charset="-120"/>
              <a:ea typeface="微軟正黑體" panose="020B0604030504040204" pitchFamily="34" charset="-120"/>
            </a:rPr>
            <a:t>閱讀教師</a:t>
          </a:r>
          <a:endParaRPr lang="zh-TW" altLang="en-US" dirty="0">
            <a:latin typeface="微軟正黑體" panose="020B0604030504040204" pitchFamily="34" charset="-120"/>
            <a:ea typeface="微軟正黑體" panose="020B0604030504040204" pitchFamily="34" charset="-120"/>
          </a:endParaRPr>
        </a:p>
      </dgm:t>
    </dgm:pt>
    <dgm:pt modelId="{B179D7FD-F23E-B047-84BE-8BC0BA6A7058}" type="parTrans" cxnId="{F067239E-2AF8-B44D-8433-7C59B97A7998}">
      <dgm:prSet/>
      <dgm:spPr/>
      <dgm:t>
        <a:bodyPr/>
        <a:lstStyle/>
        <a:p>
          <a:endParaRPr lang="zh-TW" altLang="en-US"/>
        </a:p>
      </dgm:t>
    </dgm:pt>
    <dgm:pt modelId="{C22BBD40-8062-104C-A0D6-77224D513EEC}" type="sibTrans" cxnId="{F067239E-2AF8-B44D-8433-7C59B97A7998}">
      <dgm:prSet/>
      <dgm:spPr/>
      <dgm:t>
        <a:bodyPr/>
        <a:lstStyle/>
        <a:p>
          <a:endParaRPr lang="zh-TW" altLang="en-US"/>
        </a:p>
      </dgm:t>
    </dgm:pt>
    <dgm:pt modelId="{399E95DD-6525-9B45-A073-7B7153DC0D73}">
      <dgm:prSet phldrT="[文字]"/>
      <dgm:spPr/>
      <dgm:t>
        <a:bodyPr/>
        <a:lstStyle/>
        <a:p>
          <a:r>
            <a:rPr lang="zh-TW" altLang="en-US" dirty="0" smtClean="0">
              <a:latin typeface="微軟正黑體" panose="020B0604030504040204" pitchFamily="34" charset="-120"/>
              <a:ea typeface="微軟正黑體" panose="020B0604030504040204" pitchFamily="34" charset="-120"/>
            </a:rPr>
            <a:t>主題介紹</a:t>
          </a:r>
          <a:endParaRPr lang="zh-TW" altLang="en-US" dirty="0">
            <a:latin typeface="微軟正黑體" panose="020B0604030504040204" pitchFamily="34" charset="-120"/>
            <a:ea typeface="微軟正黑體" panose="020B0604030504040204" pitchFamily="34" charset="-120"/>
          </a:endParaRPr>
        </a:p>
      </dgm:t>
    </dgm:pt>
    <dgm:pt modelId="{D898EC22-CB73-B24C-AB8A-F44531413E8D}" type="parTrans" cxnId="{B5F89B58-5DFE-D546-BDF4-103EF1535671}">
      <dgm:prSet/>
      <dgm:spPr/>
      <dgm:t>
        <a:bodyPr/>
        <a:lstStyle/>
        <a:p>
          <a:endParaRPr lang="zh-TW" altLang="en-US"/>
        </a:p>
      </dgm:t>
    </dgm:pt>
    <dgm:pt modelId="{DB86249C-7366-4B4B-9C46-D13BECFD31A9}" type="sibTrans" cxnId="{B5F89B58-5DFE-D546-BDF4-103EF1535671}">
      <dgm:prSet/>
      <dgm:spPr/>
      <dgm:t>
        <a:bodyPr/>
        <a:lstStyle/>
        <a:p>
          <a:endParaRPr lang="zh-TW" altLang="en-US"/>
        </a:p>
      </dgm:t>
    </dgm:pt>
    <dgm:pt modelId="{052E18A9-2FF4-294B-8615-F3E79F4F78DA}">
      <dgm:prSet phldrT="[文字]"/>
      <dgm:spPr/>
      <dgm:t>
        <a:bodyPr/>
        <a:lstStyle/>
        <a:p>
          <a:r>
            <a:rPr lang="zh-TW" altLang="en-US" dirty="0" smtClean="0">
              <a:latin typeface="微軟正黑體" panose="020B0604030504040204" pitchFamily="34" charset="-120"/>
              <a:ea typeface="微軟正黑體" panose="020B0604030504040204" pitchFamily="34" charset="-120"/>
            </a:rPr>
            <a:t>分組</a:t>
          </a:r>
          <a:r>
            <a:rPr lang="zh-TW" altLang="en-US" dirty="0" smtClean="0">
              <a:solidFill>
                <a:srgbClr val="000000"/>
              </a:solidFill>
              <a:latin typeface="微軟正黑體" panose="020B0604030504040204" pitchFamily="34" charset="-120"/>
              <a:ea typeface="微軟正黑體" panose="020B0604030504040204" pitchFamily="34" charset="-120"/>
            </a:rPr>
            <a:t>協</a:t>
          </a:r>
          <a:r>
            <a:rPr lang="zh-TW" altLang="en-US" dirty="0" smtClean="0">
              <a:latin typeface="微軟正黑體" panose="020B0604030504040204" pitchFamily="34" charset="-120"/>
              <a:ea typeface="微軟正黑體" panose="020B0604030504040204" pitchFamily="34" charset="-120"/>
            </a:rPr>
            <a:t>作</a:t>
          </a:r>
          <a:endParaRPr lang="zh-TW" altLang="en-US" dirty="0">
            <a:latin typeface="微軟正黑體" panose="020B0604030504040204" pitchFamily="34" charset="-120"/>
            <a:ea typeface="微軟正黑體" panose="020B0604030504040204" pitchFamily="34" charset="-120"/>
          </a:endParaRPr>
        </a:p>
      </dgm:t>
    </dgm:pt>
    <dgm:pt modelId="{5B5B6E04-B18D-B04D-AEC0-2A3745998024}" type="parTrans" cxnId="{BCE23D80-E85C-154C-AF86-DDCABF488667}">
      <dgm:prSet/>
      <dgm:spPr/>
      <dgm:t>
        <a:bodyPr/>
        <a:lstStyle/>
        <a:p>
          <a:endParaRPr lang="zh-TW" altLang="en-US"/>
        </a:p>
      </dgm:t>
    </dgm:pt>
    <dgm:pt modelId="{4D134D21-0FE3-6349-A087-8DE3F0FC6EFF}" type="sibTrans" cxnId="{BCE23D80-E85C-154C-AF86-DDCABF488667}">
      <dgm:prSet/>
      <dgm:spPr/>
      <dgm:t>
        <a:bodyPr/>
        <a:lstStyle/>
        <a:p>
          <a:endParaRPr lang="zh-TW" altLang="en-US"/>
        </a:p>
      </dgm:t>
    </dgm:pt>
    <dgm:pt modelId="{4182A56D-DBA3-7348-B4ED-B1A4B26790A4}">
      <dgm:prSet phldrT="[文字]"/>
      <dgm:spPr/>
      <dgm:t>
        <a:bodyPr/>
        <a:lstStyle/>
        <a:p>
          <a:r>
            <a:rPr lang="zh-TW" altLang="en-US" dirty="0" smtClean="0">
              <a:latin typeface="微軟正黑體" panose="020B0604030504040204" pitchFamily="34" charset="-120"/>
              <a:ea typeface="微軟正黑體" panose="020B0604030504040204" pitchFamily="34" charset="-120"/>
            </a:rPr>
            <a:t>成果報告</a:t>
          </a:r>
          <a:endParaRPr lang="zh-TW" altLang="en-US" dirty="0">
            <a:latin typeface="微軟正黑體" panose="020B0604030504040204" pitchFamily="34" charset="-120"/>
            <a:ea typeface="微軟正黑體" panose="020B0604030504040204" pitchFamily="34" charset="-120"/>
          </a:endParaRPr>
        </a:p>
      </dgm:t>
    </dgm:pt>
    <dgm:pt modelId="{61FC217C-C903-274D-8989-69EE64F5FBEB}" type="parTrans" cxnId="{B91DDCE0-8E96-8A4C-B7F5-1E4001875631}">
      <dgm:prSet/>
      <dgm:spPr/>
      <dgm:t>
        <a:bodyPr/>
        <a:lstStyle/>
        <a:p>
          <a:endParaRPr lang="zh-TW" altLang="en-US"/>
        </a:p>
      </dgm:t>
    </dgm:pt>
    <dgm:pt modelId="{F774F206-E757-F74A-8815-23F56B9DF737}" type="sibTrans" cxnId="{B91DDCE0-8E96-8A4C-B7F5-1E4001875631}">
      <dgm:prSet/>
      <dgm:spPr/>
      <dgm:t>
        <a:bodyPr/>
        <a:lstStyle/>
        <a:p>
          <a:endParaRPr lang="zh-TW" altLang="en-US"/>
        </a:p>
      </dgm:t>
    </dgm:pt>
    <dgm:pt modelId="{63C42F73-8CD0-E049-BAEF-C5792662301A}">
      <dgm:prSet phldrT="[文字]"/>
      <dgm:spPr/>
      <dgm:t>
        <a:bodyPr/>
        <a:lstStyle/>
        <a:p>
          <a:r>
            <a:rPr lang="zh-TW" altLang="en-US" dirty="0" smtClean="0">
              <a:latin typeface="微軟正黑體" panose="020B0604030504040204" pitchFamily="34" charset="-120"/>
              <a:ea typeface="微軟正黑體" panose="020B0604030504040204" pitchFamily="34" charset="-120"/>
            </a:rPr>
            <a:t>實地採訪</a:t>
          </a:r>
          <a:endParaRPr lang="zh-TW" altLang="en-US" dirty="0">
            <a:latin typeface="微軟正黑體" panose="020B0604030504040204" pitchFamily="34" charset="-120"/>
            <a:ea typeface="微軟正黑體" panose="020B0604030504040204" pitchFamily="34" charset="-120"/>
          </a:endParaRPr>
        </a:p>
      </dgm:t>
    </dgm:pt>
    <dgm:pt modelId="{EDDF7339-0137-8D44-8FE6-DE6B8204ED2B}" type="parTrans" cxnId="{1534C9AF-871A-3344-BD8B-E61D40543BB2}">
      <dgm:prSet/>
      <dgm:spPr/>
      <dgm:t>
        <a:bodyPr/>
        <a:lstStyle/>
        <a:p>
          <a:endParaRPr lang="zh-TW" altLang="en-US"/>
        </a:p>
      </dgm:t>
    </dgm:pt>
    <dgm:pt modelId="{7F1213AE-A08F-EF4B-8F37-5C58F7405606}" type="sibTrans" cxnId="{1534C9AF-871A-3344-BD8B-E61D40543BB2}">
      <dgm:prSet/>
      <dgm:spPr/>
      <dgm:t>
        <a:bodyPr/>
        <a:lstStyle/>
        <a:p>
          <a:endParaRPr lang="zh-TW" altLang="en-US"/>
        </a:p>
      </dgm:t>
    </dgm:pt>
    <dgm:pt modelId="{30C03E15-A6D4-45D3-9B75-E6A0C51FA189}">
      <dgm:prSet phldrT="[文字]"/>
      <dgm:spPr/>
      <dgm:t>
        <a:bodyPr/>
        <a:lstStyle/>
        <a:p>
          <a:r>
            <a:rPr lang="zh-TW" altLang="en-US" dirty="0" smtClean="0">
              <a:latin typeface="微軟正黑體" panose="020B0604030504040204" pitchFamily="34" charset="-120"/>
              <a:ea typeface="微軟正黑體" panose="020B0604030504040204" pitchFamily="34" charset="-120"/>
            </a:rPr>
            <a:t>國文教師</a:t>
          </a:r>
          <a:endParaRPr lang="zh-TW" altLang="en-US" dirty="0">
            <a:latin typeface="微軟正黑體" panose="020B0604030504040204" pitchFamily="34" charset="-120"/>
            <a:ea typeface="微軟正黑體" panose="020B0604030504040204" pitchFamily="34" charset="-120"/>
          </a:endParaRPr>
        </a:p>
      </dgm:t>
    </dgm:pt>
    <dgm:pt modelId="{D337A128-4EEA-4DD4-9175-50F32F7212D5}" type="parTrans" cxnId="{8A8E54B7-60A8-46E3-A285-0513C67919D4}">
      <dgm:prSet/>
      <dgm:spPr/>
      <dgm:t>
        <a:bodyPr/>
        <a:lstStyle/>
        <a:p>
          <a:endParaRPr lang="zh-TW" altLang="en-US"/>
        </a:p>
      </dgm:t>
    </dgm:pt>
    <dgm:pt modelId="{892C51F4-A65E-454D-B5C8-72D731B07876}" type="sibTrans" cxnId="{8A8E54B7-60A8-46E3-A285-0513C67919D4}">
      <dgm:prSet/>
      <dgm:spPr/>
      <dgm:t>
        <a:bodyPr/>
        <a:lstStyle/>
        <a:p>
          <a:endParaRPr lang="zh-TW" altLang="en-US"/>
        </a:p>
      </dgm:t>
    </dgm:pt>
    <dgm:pt modelId="{7E283B5A-24E6-46F8-932E-797D8E62D496}">
      <dgm:prSet phldrT="[文字]"/>
      <dgm:spPr/>
      <dgm:t>
        <a:bodyPr/>
        <a:lstStyle/>
        <a:p>
          <a:r>
            <a:rPr lang="zh-TW" altLang="en-US" dirty="0" smtClean="0">
              <a:latin typeface="微軟正黑體" panose="020B0604030504040204" pitchFamily="34" charset="-120"/>
              <a:ea typeface="微軟正黑體" panose="020B0604030504040204" pitchFamily="34" charset="-120"/>
            </a:rPr>
            <a:t>採訪技巧</a:t>
          </a:r>
          <a:endParaRPr lang="zh-TW" altLang="en-US" dirty="0">
            <a:latin typeface="微軟正黑體" panose="020B0604030504040204" pitchFamily="34" charset="-120"/>
            <a:ea typeface="微軟正黑體" panose="020B0604030504040204" pitchFamily="34" charset="-120"/>
          </a:endParaRPr>
        </a:p>
      </dgm:t>
    </dgm:pt>
    <dgm:pt modelId="{E6822DC6-D11C-4295-B180-A1DC9EA1B07E}" type="parTrans" cxnId="{890D5EA3-A741-42DE-845E-A8E7FD82616E}">
      <dgm:prSet/>
      <dgm:spPr/>
      <dgm:t>
        <a:bodyPr/>
        <a:lstStyle/>
        <a:p>
          <a:endParaRPr lang="zh-TW" altLang="en-US"/>
        </a:p>
      </dgm:t>
    </dgm:pt>
    <dgm:pt modelId="{A691CFA1-8549-45B8-B379-D5B1416C8E69}" type="sibTrans" cxnId="{890D5EA3-A741-42DE-845E-A8E7FD82616E}">
      <dgm:prSet/>
      <dgm:spPr/>
      <dgm:t>
        <a:bodyPr/>
        <a:lstStyle/>
        <a:p>
          <a:endParaRPr lang="zh-TW" altLang="en-US"/>
        </a:p>
      </dgm:t>
    </dgm:pt>
    <dgm:pt modelId="{0CA6F343-2273-4725-9208-2001BD2E67A7}">
      <dgm:prSet phldrT="[文字]"/>
      <dgm:spPr/>
      <dgm:t>
        <a:bodyPr/>
        <a:lstStyle/>
        <a:p>
          <a:r>
            <a:rPr lang="zh-TW" altLang="en-US" dirty="0" smtClean="0">
              <a:latin typeface="微軟正黑體" panose="020B0604030504040204" pitchFamily="34" charset="-120"/>
              <a:ea typeface="微軟正黑體" panose="020B0604030504040204" pitchFamily="34" charset="-120"/>
            </a:rPr>
            <a:t>筆記摘要</a:t>
          </a:r>
          <a:endParaRPr lang="zh-TW" altLang="en-US" dirty="0">
            <a:latin typeface="微軟正黑體" panose="020B0604030504040204" pitchFamily="34" charset="-120"/>
            <a:ea typeface="微軟正黑體" panose="020B0604030504040204" pitchFamily="34" charset="-120"/>
          </a:endParaRPr>
        </a:p>
      </dgm:t>
    </dgm:pt>
    <dgm:pt modelId="{93D1A462-E983-412A-AD6B-F7610C242821}" type="parTrans" cxnId="{C656035A-A62F-408C-A83A-DFBF14360539}">
      <dgm:prSet/>
      <dgm:spPr/>
      <dgm:t>
        <a:bodyPr/>
        <a:lstStyle/>
        <a:p>
          <a:endParaRPr lang="zh-TW" altLang="en-US"/>
        </a:p>
      </dgm:t>
    </dgm:pt>
    <dgm:pt modelId="{D9077D34-EE42-46D8-A386-39C5D246628F}" type="sibTrans" cxnId="{C656035A-A62F-408C-A83A-DFBF14360539}">
      <dgm:prSet/>
      <dgm:spPr/>
      <dgm:t>
        <a:bodyPr/>
        <a:lstStyle/>
        <a:p>
          <a:endParaRPr lang="zh-TW" altLang="en-US"/>
        </a:p>
      </dgm:t>
    </dgm:pt>
    <dgm:pt modelId="{B961465A-9755-4DB1-B610-7FBCDBDE4034}">
      <dgm:prSet phldrT="[文字]"/>
      <dgm:spPr/>
      <dgm:t>
        <a:bodyPr/>
        <a:lstStyle/>
        <a:p>
          <a:r>
            <a:rPr lang="zh-TW" altLang="en-US" dirty="0" smtClean="0">
              <a:latin typeface="微軟正黑體" panose="020B0604030504040204" pitchFamily="34" charset="-120"/>
              <a:ea typeface="微軟正黑體" panose="020B0604030504040204" pitchFamily="34" charset="-120"/>
            </a:rPr>
            <a:t>文稿撰寫</a:t>
          </a:r>
          <a:endParaRPr lang="zh-TW" altLang="en-US" dirty="0">
            <a:latin typeface="微軟正黑體" panose="020B0604030504040204" pitchFamily="34" charset="-120"/>
            <a:ea typeface="微軟正黑體" panose="020B0604030504040204" pitchFamily="34" charset="-120"/>
          </a:endParaRPr>
        </a:p>
      </dgm:t>
    </dgm:pt>
    <dgm:pt modelId="{56935A83-A756-406B-9B12-EF18DCCF2E43}" type="parTrans" cxnId="{19337A18-A21D-4CB3-B37E-4F6851BED700}">
      <dgm:prSet/>
      <dgm:spPr/>
      <dgm:t>
        <a:bodyPr/>
        <a:lstStyle/>
        <a:p>
          <a:endParaRPr lang="zh-TW" altLang="en-US"/>
        </a:p>
      </dgm:t>
    </dgm:pt>
    <dgm:pt modelId="{AB1FFC93-65EA-40CC-AEBF-3417AA4127E7}" type="sibTrans" cxnId="{19337A18-A21D-4CB3-B37E-4F6851BED700}">
      <dgm:prSet/>
      <dgm:spPr/>
      <dgm:t>
        <a:bodyPr/>
        <a:lstStyle/>
        <a:p>
          <a:endParaRPr lang="zh-TW" altLang="en-US"/>
        </a:p>
      </dgm:t>
    </dgm:pt>
    <dgm:pt modelId="{E357FA54-AD36-CA45-8F40-AB75E2989AED}" type="pres">
      <dgm:prSet presAssocID="{DB2E1DE8-9EFD-834E-9466-C97E725767E5}" presName="Name0" presStyleCnt="0">
        <dgm:presLayoutVars>
          <dgm:dir/>
          <dgm:animLvl val="lvl"/>
          <dgm:resizeHandles val="exact"/>
        </dgm:presLayoutVars>
      </dgm:prSet>
      <dgm:spPr/>
      <dgm:t>
        <a:bodyPr/>
        <a:lstStyle/>
        <a:p>
          <a:endParaRPr lang="zh-TW" altLang="en-US"/>
        </a:p>
      </dgm:t>
    </dgm:pt>
    <dgm:pt modelId="{202A5291-EED4-9A40-9FAC-EEE94EFDE571}" type="pres">
      <dgm:prSet presAssocID="{5E5A9D31-3673-A144-8C4C-1202FFA3677E}" presName="composite" presStyleCnt="0"/>
      <dgm:spPr/>
    </dgm:pt>
    <dgm:pt modelId="{3A220BEB-4F9A-984A-BDCE-EAC28BA76886}" type="pres">
      <dgm:prSet presAssocID="{5E5A9D31-3673-A144-8C4C-1202FFA3677E}" presName="parTx" presStyleLbl="alignNode1" presStyleIdx="0" presStyleCnt="3">
        <dgm:presLayoutVars>
          <dgm:chMax val="0"/>
          <dgm:chPref val="0"/>
          <dgm:bulletEnabled val="1"/>
        </dgm:presLayoutVars>
      </dgm:prSet>
      <dgm:spPr/>
      <dgm:t>
        <a:bodyPr/>
        <a:lstStyle/>
        <a:p>
          <a:endParaRPr lang="zh-TW" altLang="en-US"/>
        </a:p>
      </dgm:t>
    </dgm:pt>
    <dgm:pt modelId="{3DBA1E55-5418-3043-9901-0F83EBB6D3CC}" type="pres">
      <dgm:prSet presAssocID="{5E5A9D31-3673-A144-8C4C-1202FFA3677E}" presName="desTx" presStyleLbl="alignAccFollowNode1" presStyleIdx="0" presStyleCnt="3">
        <dgm:presLayoutVars>
          <dgm:bulletEnabled val="1"/>
        </dgm:presLayoutVars>
      </dgm:prSet>
      <dgm:spPr/>
      <dgm:t>
        <a:bodyPr/>
        <a:lstStyle/>
        <a:p>
          <a:endParaRPr lang="zh-TW" altLang="en-US"/>
        </a:p>
      </dgm:t>
    </dgm:pt>
    <dgm:pt modelId="{1FCAF3BF-868A-BF44-B303-E6E09E515B48}" type="pres">
      <dgm:prSet presAssocID="{E81EBCCD-9F4E-574C-8216-3AA9D16029DB}" presName="space" presStyleCnt="0"/>
      <dgm:spPr/>
    </dgm:pt>
    <dgm:pt modelId="{1BD014D0-0EC3-4A5A-81E5-E31BA854AFB6}" type="pres">
      <dgm:prSet presAssocID="{30C03E15-A6D4-45D3-9B75-E6A0C51FA189}" presName="composite" presStyleCnt="0"/>
      <dgm:spPr/>
    </dgm:pt>
    <dgm:pt modelId="{198C8BC0-727A-45E3-8F8B-5526F0340AF1}" type="pres">
      <dgm:prSet presAssocID="{30C03E15-A6D4-45D3-9B75-E6A0C51FA189}" presName="parTx" presStyleLbl="alignNode1" presStyleIdx="1" presStyleCnt="3">
        <dgm:presLayoutVars>
          <dgm:chMax val="0"/>
          <dgm:chPref val="0"/>
          <dgm:bulletEnabled val="1"/>
        </dgm:presLayoutVars>
      </dgm:prSet>
      <dgm:spPr/>
      <dgm:t>
        <a:bodyPr/>
        <a:lstStyle/>
        <a:p>
          <a:endParaRPr lang="zh-TW" altLang="en-US"/>
        </a:p>
      </dgm:t>
    </dgm:pt>
    <dgm:pt modelId="{2B0E75D9-E837-4641-9F56-3D3FF909A542}" type="pres">
      <dgm:prSet presAssocID="{30C03E15-A6D4-45D3-9B75-E6A0C51FA189}" presName="desTx" presStyleLbl="alignAccFollowNode1" presStyleIdx="1" presStyleCnt="3">
        <dgm:presLayoutVars>
          <dgm:bulletEnabled val="1"/>
        </dgm:presLayoutVars>
      </dgm:prSet>
      <dgm:spPr/>
      <dgm:t>
        <a:bodyPr/>
        <a:lstStyle/>
        <a:p>
          <a:endParaRPr lang="zh-TW" altLang="en-US"/>
        </a:p>
      </dgm:t>
    </dgm:pt>
    <dgm:pt modelId="{6047D7F0-975A-4741-9AF6-0BAF1BE3D0EC}" type="pres">
      <dgm:prSet presAssocID="{892C51F4-A65E-454D-B5C8-72D731B07876}" presName="space" presStyleCnt="0"/>
      <dgm:spPr/>
    </dgm:pt>
    <dgm:pt modelId="{046A5DBE-F68F-7D44-A5FE-AB1786762845}" type="pres">
      <dgm:prSet presAssocID="{47663A38-C05E-DF47-BA8B-A15DF549702D}" presName="composite" presStyleCnt="0"/>
      <dgm:spPr/>
    </dgm:pt>
    <dgm:pt modelId="{865D8DAD-7EA9-F94E-A810-D6A1D11A9640}" type="pres">
      <dgm:prSet presAssocID="{47663A38-C05E-DF47-BA8B-A15DF549702D}" presName="parTx" presStyleLbl="alignNode1" presStyleIdx="2" presStyleCnt="3">
        <dgm:presLayoutVars>
          <dgm:chMax val="0"/>
          <dgm:chPref val="0"/>
          <dgm:bulletEnabled val="1"/>
        </dgm:presLayoutVars>
      </dgm:prSet>
      <dgm:spPr/>
      <dgm:t>
        <a:bodyPr/>
        <a:lstStyle/>
        <a:p>
          <a:endParaRPr lang="zh-TW" altLang="en-US"/>
        </a:p>
      </dgm:t>
    </dgm:pt>
    <dgm:pt modelId="{DE031854-673F-D345-8E02-442982301BA2}" type="pres">
      <dgm:prSet presAssocID="{47663A38-C05E-DF47-BA8B-A15DF549702D}" presName="desTx" presStyleLbl="alignAccFollowNode1" presStyleIdx="2" presStyleCnt="3">
        <dgm:presLayoutVars>
          <dgm:bulletEnabled val="1"/>
        </dgm:presLayoutVars>
      </dgm:prSet>
      <dgm:spPr/>
      <dgm:t>
        <a:bodyPr/>
        <a:lstStyle/>
        <a:p>
          <a:endParaRPr lang="zh-TW" altLang="en-US"/>
        </a:p>
      </dgm:t>
    </dgm:pt>
  </dgm:ptLst>
  <dgm:cxnLst>
    <dgm:cxn modelId="{C656035A-A62F-408C-A83A-DFBF14360539}" srcId="{30C03E15-A6D4-45D3-9B75-E6A0C51FA189}" destId="{0CA6F343-2273-4725-9208-2001BD2E67A7}" srcOrd="1" destOrd="0" parTransId="{93D1A462-E983-412A-AD6B-F7610C242821}" sibTransId="{D9077D34-EE42-46D8-A386-39C5D246628F}"/>
    <dgm:cxn modelId="{69DEE2C2-5472-4224-91CA-9DFC67BF1A8C}" type="presOf" srcId="{47663A38-C05E-DF47-BA8B-A15DF549702D}" destId="{865D8DAD-7EA9-F94E-A810-D6A1D11A9640}" srcOrd="0" destOrd="0" presId="urn:microsoft.com/office/officeart/2005/8/layout/hList1"/>
    <dgm:cxn modelId="{890D5EA3-A741-42DE-845E-A8E7FD82616E}" srcId="{30C03E15-A6D4-45D3-9B75-E6A0C51FA189}" destId="{7E283B5A-24E6-46F8-932E-797D8E62D496}" srcOrd="0" destOrd="0" parTransId="{E6822DC6-D11C-4295-B180-A1DC9EA1B07E}" sibTransId="{A691CFA1-8549-45B8-B379-D5B1416C8E69}"/>
    <dgm:cxn modelId="{42E44D78-81EB-44AE-A374-B03C51F88376}" type="presOf" srcId="{052E18A9-2FF4-294B-8615-F3E79F4F78DA}" destId="{DE031854-673F-D345-8E02-442982301BA2}" srcOrd="0" destOrd="1" presId="urn:microsoft.com/office/officeart/2005/8/layout/hList1"/>
    <dgm:cxn modelId="{5B9D372C-FCC2-4EBE-8400-E638343D7645}" type="presOf" srcId="{5E5A9D31-3673-A144-8C4C-1202FFA3677E}" destId="{3A220BEB-4F9A-984A-BDCE-EAC28BA76886}" srcOrd="0" destOrd="0" presId="urn:microsoft.com/office/officeart/2005/8/layout/hList1"/>
    <dgm:cxn modelId="{1E814C37-D661-4CC3-AEAA-6BFED022426F}" type="presOf" srcId="{63C42F73-8CD0-E049-BAEF-C5792662301A}" destId="{DE031854-673F-D345-8E02-442982301BA2}" srcOrd="0" destOrd="2" presId="urn:microsoft.com/office/officeart/2005/8/layout/hList1"/>
    <dgm:cxn modelId="{BCE23D80-E85C-154C-AF86-DDCABF488667}" srcId="{47663A38-C05E-DF47-BA8B-A15DF549702D}" destId="{052E18A9-2FF4-294B-8615-F3E79F4F78DA}" srcOrd="1" destOrd="0" parTransId="{5B5B6E04-B18D-B04D-AEC0-2A3745998024}" sibTransId="{4D134D21-0FE3-6349-A087-8DE3F0FC6EFF}"/>
    <dgm:cxn modelId="{F19844DA-5C5E-4C53-A2D2-F35E294B8D78}" type="presOf" srcId="{30C03E15-A6D4-45D3-9B75-E6A0C51FA189}" destId="{198C8BC0-727A-45E3-8F8B-5526F0340AF1}" srcOrd="0" destOrd="0" presId="urn:microsoft.com/office/officeart/2005/8/layout/hList1"/>
    <dgm:cxn modelId="{8A20FC46-2AC0-4B93-BC8D-786E761ADC26}" type="presOf" srcId="{DB2E1DE8-9EFD-834E-9466-C97E725767E5}" destId="{E357FA54-AD36-CA45-8F40-AB75E2989AED}" srcOrd="0" destOrd="0" presId="urn:microsoft.com/office/officeart/2005/8/layout/hList1"/>
    <dgm:cxn modelId="{B5F89B58-5DFE-D546-BDF4-103EF1535671}" srcId="{47663A38-C05E-DF47-BA8B-A15DF549702D}" destId="{399E95DD-6525-9B45-A073-7B7153DC0D73}" srcOrd="0" destOrd="0" parTransId="{D898EC22-CB73-B24C-AB8A-F44531413E8D}" sibTransId="{DB86249C-7366-4B4B-9C46-D13BECFD31A9}"/>
    <dgm:cxn modelId="{B91DDCE0-8E96-8A4C-B7F5-1E4001875631}" srcId="{47663A38-C05E-DF47-BA8B-A15DF549702D}" destId="{4182A56D-DBA3-7348-B4ED-B1A4B26790A4}" srcOrd="3" destOrd="0" parTransId="{61FC217C-C903-274D-8989-69EE64F5FBEB}" sibTransId="{F774F206-E757-F74A-8815-23F56B9DF737}"/>
    <dgm:cxn modelId="{FD3BE51B-73D1-47F7-9D44-56BAC7ABD401}" type="presOf" srcId="{399E95DD-6525-9B45-A073-7B7153DC0D73}" destId="{DE031854-673F-D345-8E02-442982301BA2}" srcOrd="0" destOrd="0" presId="urn:microsoft.com/office/officeart/2005/8/layout/hList1"/>
    <dgm:cxn modelId="{C8A177B4-A5E0-4F5D-8DFA-1286F545DA32}" type="presOf" srcId="{7D6B3ADA-ED6C-A44E-A78D-756021B2F128}" destId="{3DBA1E55-5418-3043-9901-0F83EBB6D3CC}" srcOrd="0" destOrd="1" presId="urn:microsoft.com/office/officeart/2005/8/layout/hList1"/>
    <dgm:cxn modelId="{115CD279-AF55-3042-BCCB-5AAB5B65679A}" srcId="{5E5A9D31-3673-A144-8C4C-1202FFA3677E}" destId="{7D6B3ADA-ED6C-A44E-A78D-756021B2F128}" srcOrd="1" destOrd="0" parTransId="{E640DF9D-613C-9A4C-B1F0-AF72CC083C64}" sibTransId="{D37F54AE-5FF4-3348-BBC2-3253AB007FD6}"/>
    <dgm:cxn modelId="{955EF322-35CB-42F2-AD3D-BAFC731D101B}" type="presOf" srcId="{0CA6F343-2273-4725-9208-2001BD2E67A7}" destId="{2B0E75D9-E837-4641-9F56-3D3FF909A542}" srcOrd="0" destOrd="1" presId="urn:microsoft.com/office/officeart/2005/8/layout/hList1"/>
    <dgm:cxn modelId="{E0394963-B5BA-44BF-927B-29BB018C3318}" type="presOf" srcId="{CCE02552-B05A-5647-B711-7D81D8D0F983}" destId="{3DBA1E55-5418-3043-9901-0F83EBB6D3CC}" srcOrd="0" destOrd="0" presId="urn:microsoft.com/office/officeart/2005/8/layout/hList1"/>
    <dgm:cxn modelId="{4BD27AC9-5130-4CE2-ADF5-D3818FD320B2}" type="presOf" srcId="{B961465A-9755-4DB1-B610-7FBCDBDE4034}" destId="{2B0E75D9-E837-4641-9F56-3D3FF909A542}" srcOrd="0" destOrd="2" presId="urn:microsoft.com/office/officeart/2005/8/layout/hList1"/>
    <dgm:cxn modelId="{1534C9AF-871A-3344-BD8B-E61D40543BB2}" srcId="{47663A38-C05E-DF47-BA8B-A15DF549702D}" destId="{63C42F73-8CD0-E049-BAEF-C5792662301A}" srcOrd="2" destOrd="0" parTransId="{EDDF7339-0137-8D44-8FE6-DE6B8204ED2B}" sibTransId="{7F1213AE-A08F-EF4B-8F37-5C58F7405606}"/>
    <dgm:cxn modelId="{FA8AC9F5-0B65-473F-871E-97B3914A5837}" type="presOf" srcId="{7E283B5A-24E6-46F8-932E-797D8E62D496}" destId="{2B0E75D9-E837-4641-9F56-3D3FF909A542}" srcOrd="0" destOrd="0" presId="urn:microsoft.com/office/officeart/2005/8/layout/hList1"/>
    <dgm:cxn modelId="{CB396755-B313-424C-9811-657E1FBA369F}" srcId="{5E5A9D31-3673-A144-8C4C-1202FFA3677E}" destId="{CCE02552-B05A-5647-B711-7D81D8D0F983}" srcOrd="0" destOrd="0" parTransId="{70FAEB2F-B57C-844E-9A61-9A746723DFD7}" sibTransId="{640108D5-BC7C-8A4D-8152-01CCFCBBBF68}"/>
    <dgm:cxn modelId="{D9C365F7-07E8-4146-AFF6-8FB654E55684}" type="presOf" srcId="{4182A56D-DBA3-7348-B4ED-B1A4B26790A4}" destId="{DE031854-673F-D345-8E02-442982301BA2}" srcOrd="0" destOrd="3" presId="urn:microsoft.com/office/officeart/2005/8/layout/hList1"/>
    <dgm:cxn modelId="{18846FB5-2A52-F84F-9F57-95D813F5F538}" srcId="{DB2E1DE8-9EFD-834E-9466-C97E725767E5}" destId="{5E5A9D31-3673-A144-8C4C-1202FFA3677E}" srcOrd="0" destOrd="0" parTransId="{B0C91829-7658-724C-AC8C-293E599BFCC4}" sibTransId="{E81EBCCD-9F4E-574C-8216-3AA9D16029DB}"/>
    <dgm:cxn modelId="{8A8E54B7-60A8-46E3-A285-0513C67919D4}" srcId="{DB2E1DE8-9EFD-834E-9466-C97E725767E5}" destId="{30C03E15-A6D4-45D3-9B75-E6A0C51FA189}" srcOrd="1" destOrd="0" parTransId="{D337A128-4EEA-4DD4-9175-50F32F7212D5}" sibTransId="{892C51F4-A65E-454D-B5C8-72D731B07876}"/>
    <dgm:cxn modelId="{19337A18-A21D-4CB3-B37E-4F6851BED700}" srcId="{30C03E15-A6D4-45D3-9B75-E6A0C51FA189}" destId="{B961465A-9755-4DB1-B610-7FBCDBDE4034}" srcOrd="2" destOrd="0" parTransId="{56935A83-A756-406B-9B12-EF18DCCF2E43}" sibTransId="{AB1FFC93-65EA-40CC-AEBF-3417AA4127E7}"/>
    <dgm:cxn modelId="{F067239E-2AF8-B44D-8433-7C59B97A7998}" srcId="{DB2E1DE8-9EFD-834E-9466-C97E725767E5}" destId="{47663A38-C05E-DF47-BA8B-A15DF549702D}" srcOrd="2" destOrd="0" parTransId="{B179D7FD-F23E-B047-84BE-8BC0BA6A7058}" sibTransId="{C22BBD40-8062-104C-A0D6-77224D513EEC}"/>
    <dgm:cxn modelId="{60DFA33A-86C4-47F3-AB1F-12F542DF9C77}" type="presParOf" srcId="{E357FA54-AD36-CA45-8F40-AB75E2989AED}" destId="{202A5291-EED4-9A40-9FAC-EEE94EFDE571}" srcOrd="0" destOrd="0" presId="urn:microsoft.com/office/officeart/2005/8/layout/hList1"/>
    <dgm:cxn modelId="{FAF96E4A-1661-410C-8B11-7CE6AFD199CE}" type="presParOf" srcId="{202A5291-EED4-9A40-9FAC-EEE94EFDE571}" destId="{3A220BEB-4F9A-984A-BDCE-EAC28BA76886}" srcOrd="0" destOrd="0" presId="urn:microsoft.com/office/officeart/2005/8/layout/hList1"/>
    <dgm:cxn modelId="{04501A2E-CFB4-41B5-B86F-7F1ED627B6EE}" type="presParOf" srcId="{202A5291-EED4-9A40-9FAC-EEE94EFDE571}" destId="{3DBA1E55-5418-3043-9901-0F83EBB6D3CC}" srcOrd="1" destOrd="0" presId="urn:microsoft.com/office/officeart/2005/8/layout/hList1"/>
    <dgm:cxn modelId="{AEFF772E-185B-485E-A21E-1CDC6F9A3DCD}" type="presParOf" srcId="{E357FA54-AD36-CA45-8F40-AB75E2989AED}" destId="{1FCAF3BF-868A-BF44-B303-E6E09E515B48}" srcOrd="1" destOrd="0" presId="urn:microsoft.com/office/officeart/2005/8/layout/hList1"/>
    <dgm:cxn modelId="{C5319E7A-9557-4648-AF23-791F8F9222B3}" type="presParOf" srcId="{E357FA54-AD36-CA45-8F40-AB75E2989AED}" destId="{1BD014D0-0EC3-4A5A-81E5-E31BA854AFB6}" srcOrd="2" destOrd="0" presId="urn:microsoft.com/office/officeart/2005/8/layout/hList1"/>
    <dgm:cxn modelId="{6BB42914-C7FD-47DE-BF17-A3FD5B47FE65}" type="presParOf" srcId="{1BD014D0-0EC3-4A5A-81E5-E31BA854AFB6}" destId="{198C8BC0-727A-45E3-8F8B-5526F0340AF1}" srcOrd="0" destOrd="0" presId="urn:microsoft.com/office/officeart/2005/8/layout/hList1"/>
    <dgm:cxn modelId="{A3C4EAFE-4F19-4297-A3F1-F2DA5D63DC50}" type="presParOf" srcId="{1BD014D0-0EC3-4A5A-81E5-E31BA854AFB6}" destId="{2B0E75D9-E837-4641-9F56-3D3FF909A542}" srcOrd="1" destOrd="0" presId="urn:microsoft.com/office/officeart/2005/8/layout/hList1"/>
    <dgm:cxn modelId="{D48D99CD-F82E-47D8-B368-DFFAA96D8E4D}" type="presParOf" srcId="{E357FA54-AD36-CA45-8F40-AB75E2989AED}" destId="{6047D7F0-975A-4741-9AF6-0BAF1BE3D0EC}" srcOrd="3" destOrd="0" presId="urn:microsoft.com/office/officeart/2005/8/layout/hList1"/>
    <dgm:cxn modelId="{85ADC955-AABA-47BD-9475-5941A5990F4A}" type="presParOf" srcId="{E357FA54-AD36-CA45-8F40-AB75E2989AED}" destId="{046A5DBE-F68F-7D44-A5FE-AB1786762845}" srcOrd="4" destOrd="0" presId="urn:microsoft.com/office/officeart/2005/8/layout/hList1"/>
    <dgm:cxn modelId="{01121C48-BEF2-4334-90B0-C57322772504}" type="presParOf" srcId="{046A5DBE-F68F-7D44-A5FE-AB1786762845}" destId="{865D8DAD-7EA9-F94E-A810-D6A1D11A9640}" srcOrd="0" destOrd="0" presId="urn:microsoft.com/office/officeart/2005/8/layout/hList1"/>
    <dgm:cxn modelId="{A716A889-0627-4553-994D-AA124BDB3C8B}" type="presParOf" srcId="{046A5DBE-F68F-7D44-A5FE-AB1786762845}" destId="{DE031854-673F-D345-8E02-442982301BA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80B49-59EB-4FBF-B72A-7C3E11A9DA63}">
      <dsp:nvSpPr>
        <dsp:cNvPr id="0" name=""/>
        <dsp:cNvSpPr/>
      </dsp:nvSpPr>
      <dsp:spPr>
        <a:xfrm rot="5400000">
          <a:off x="4590762" y="-1752739"/>
          <a:ext cx="1045881" cy="4812897"/>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rtl="0">
            <a:lnSpc>
              <a:spcPct val="90000"/>
            </a:lnSpc>
            <a:spcBef>
              <a:spcPct val="0"/>
            </a:spcBef>
            <a:spcAft>
              <a:spcPct val="15000"/>
            </a:spcAft>
            <a:buChar char="••"/>
          </a:pPr>
          <a:r>
            <a:rPr kumimoji="1" lang="zh-TW" sz="3600" kern="1200" dirty="0" smtClean="0">
              <a:latin typeface="微軟正黑體" panose="020B0604030504040204" pitchFamily="34" charset="-120"/>
              <a:ea typeface="微軟正黑體" panose="020B0604030504040204" pitchFamily="34" charset="-120"/>
            </a:rPr>
            <a:t>在</a:t>
          </a:r>
          <a:r>
            <a:rPr kumimoji="1" lang="zh-TW" sz="3600" kern="1200" dirty="0" smtClean="0">
              <a:latin typeface="微軟正黑體" panose="020B0604030504040204" pitchFamily="34" charset="-120"/>
              <a:ea typeface="微軟正黑體" panose="020B0604030504040204" pitchFamily="34" charset="-120"/>
            </a:rPr>
            <a:t>地特色走讀</a:t>
          </a:r>
          <a:endParaRPr lang="zh-TW" sz="3600" kern="1200" dirty="0">
            <a:latin typeface="微軟正黑體" panose="020B0604030504040204" pitchFamily="34" charset="-120"/>
            <a:ea typeface="微軟正黑體" panose="020B0604030504040204" pitchFamily="34" charset="-120"/>
          </a:endParaRPr>
        </a:p>
      </dsp:txBody>
      <dsp:txXfrm rot="-5400000">
        <a:off x="2707254" y="181825"/>
        <a:ext cx="4761841" cy="943769"/>
      </dsp:txXfrm>
    </dsp:sp>
    <dsp:sp modelId="{2D4FA063-7A18-4A1A-B51B-00AB5CF5C738}">
      <dsp:nvSpPr>
        <dsp:cNvPr id="0" name=""/>
        <dsp:cNvSpPr/>
      </dsp:nvSpPr>
      <dsp:spPr>
        <a:xfrm>
          <a:off x="0" y="32"/>
          <a:ext cx="2707254" cy="1307351"/>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68580" rIns="137160" bIns="68580" numCol="1" spcCol="1270" anchor="ctr" anchorCtr="0">
          <a:noAutofit/>
        </a:bodyPr>
        <a:lstStyle/>
        <a:p>
          <a:pPr lvl="0" algn="l" defTabSz="1600200" rtl="0">
            <a:lnSpc>
              <a:spcPct val="90000"/>
            </a:lnSpc>
            <a:spcBef>
              <a:spcPct val="0"/>
            </a:spcBef>
            <a:spcAft>
              <a:spcPct val="35000"/>
            </a:spcAft>
          </a:pPr>
          <a:r>
            <a:rPr lang="zh-TW" sz="3600" kern="1200" dirty="0" smtClean="0">
              <a:latin typeface="微軟正黑體" panose="020B0604030504040204" pitchFamily="34" charset="-120"/>
              <a:ea typeface="微軟正黑體" panose="020B0604030504040204" pitchFamily="34" charset="-120"/>
            </a:rPr>
            <a:t>寒暑</a:t>
          </a:r>
          <a:r>
            <a:rPr lang="zh-TW" sz="3600" kern="1200" dirty="0" smtClean="0">
              <a:latin typeface="微軟正黑體" panose="020B0604030504040204" pitchFamily="34" charset="-120"/>
              <a:ea typeface="微軟正黑體" panose="020B0604030504040204" pitchFamily="34" charset="-120"/>
            </a:rPr>
            <a:t>假營</a:t>
          </a:r>
          <a:r>
            <a:rPr lang="zh-TW" sz="3600" kern="1200" dirty="0" smtClean="0">
              <a:latin typeface="微軟正黑體" panose="020B0604030504040204" pitchFamily="34" charset="-120"/>
              <a:ea typeface="微軟正黑體" panose="020B0604030504040204" pitchFamily="34" charset="-120"/>
            </a:rPr>
            <a:t>隊</a:t>
          </a:r>
          <a:endParaRPr lang="zh-TW" altLang="en-US" sz="3600" kern="1200" dirty="0">
            <a:latin typeface="微軟正黑體" panose="020B0604030504040204" pitchFamily="34" charset="-120"/>
            <a:ea typeface="微軟正黑體" panose="020B0604030504040204" pitchFamily="34" charset="-120"/>
          </a:endParaRPr>
        </a:p>
      </dsp:txBody>
      <dsp:txXfrm>
        <a:off x="63820" y="63852"/>
        <a:ext cx="2579614" cy="1179711"/>
      </dsp:txXfrm>
    </dsp:sp>
    <dsp:sp modelId="{CA8718F6-9D59-4DD0-8564-5045852EC725}">
      <dsp:nvSpPr>
        <dsp:cNvPr id="0" name=""/>
        <dsp:cNvSpPr/>
      </dsp:nvSpPr>
      <dsp:spPr>
        <a:xfrm rot="5400000">
          <a:off x="4590762" y="-380020"/>
          <a:ext cx="1045881" cy="4812897"/>
        </a:xfrm>
        <a:prstGeom prst="round2SameRect">
          <a:avLst/>
        </a:prstGeom>
        <a:solidFill>
          <a:schemeClr val="accent5">
            <a:tint val="40000"/>
            <a:alpha val="90000"/>
            <a:hueOff val="11624552"/>
            <a:satOff val="-49310"/>
            <a:lumOff val="-1341"/>
            <a:alphaOff val="0"/>
          </a:schemeClr>
        </a:solidFill>
        <a:ln w="9525" cap="flat" cmpd="sng" algn="ctr">
          <a:solidFill>
            <a:schemeClr val="accent5">
              <a:tint val="40000"/>
              <a:alpha val="90000"/>
              <a:hueOff val="11624552"/>
              <a:satOff val="-49310"/>
              <a:lumOff val="-134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rtl="0">
            <a:lnSpc>
              <a:spcPct val="90000"/>
            </a:lnSpc>
            <a:spcBef>
              <a:spcPct val="0"/>
            </a:spcBef>
            <a:spcAft>
              <a:spcPct val="15000"/>
            </a:spcAft>
            <a:buChar char="••"/>
          </a:pPr>
          <a:r>
            <a:rPr kumimoji="1" lang="zh-TW" altLang="en-US" sz="3600" kern="1200" dirty="0" smtClean="0">
              <a:latin typeface="微軟正黑體" panose="020B0604030504040204" pitchFamily="34" charset="-120"/>
              <a:ea typeface="微軟正黑體" panose="020B0604030504040204" pitchFamily="34" charset="-120"/>
            </a:rPr>
            <a:t>東南亞</a:t>
          </a:r>
          <a:r>
            <a:rPr kumimoji="1" lang="zh-TW" altLang="en-US" sz="3600" kern="1200" dirty="0" smtClean="0">
              <a:latin typeface="微軟正黑體" panose="020B0604030504040204" pitchFamily="34" charset="-120"/>
              <a:ea typeface="微軟正黑體" panose="020B0604030504040204" pitchFamily="34" charset="-120"/>
            </a:rPr>
            <a:t>探究</a:t>
          </a:r>
          <a:endParaRPr lang="zh-TW" altLang="en-US" sz="3600" kern="1200" dirty="0">
            <a:latin typeface="微軟正黑體" panose="020B0604030504040204" pitchFamily="34" charset="-120"/>
            <a:ea typeface="微軟正黑體" panose="020B0604030504040204" pitchFamily="34" charset="-120"/>
          </a:endParaRPr>
        </a:p>
      </dsp:txBody>
      <dsp:txXfrm rot="-5400000">
        <a:off x="2707254" y="1554544"/>
        <a:ext cx="4761841" cy="943769"/>
      </dsp:txXfrm>
    </dsp:sp>
    <dsp:sp modelId="{29189596-0B7E-4098-B60D-B403729B29CF}">
      <dsp:nvSpPr>
        <dsp:cNvPr id="0" name=""/>
        <dsp:cNvSpPr/>
      </dsp:nvSpPr>
      <dsp:spPr>
        <a:xfrm>
          <a:off x="36289" y="1372752"/>
          <a:ext cx="2707254" cy="1307351"/>
        </a:xfrm>
        <a:prstGeom prst="roundRect">
          <a:avLst/>
        </a:prstGeom>
        <a:gradFill rotWithShape="0">
          <a:gsLst>
            <a:gs pos="0">
              <a:schemeClr val="accent5">
                <a:hueOff val="11582575"/>
                <a:satOff val="-54174"/>
                <a:lumOff val="-1373"/>
                <a:alphaOff val="0"/>
                <a:tint val="50000"/>
                <a:satMod val="300000"/>
              </a:schemeClr>
            </a:gs>
            <a:gs pos="35000">
              <a:schemeClr val="accent5">
                <a:hueOff val="11582575"/>
                <a:satOff val="-54174"/>
                <a:lumOff val="-1373"/>
                <a:alphaOff val="0"/>
                <a:tint val="37000"/>
                <a:satMod val="300000"/>
              </a:schemeClr>
            </a:gs>
            <a:gs pos="100000">
              <a:schemeClr val="accent5">
                <a:hueOff val="11582575"/>
                <a:satOff val="-54174"/>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kern="1200" dirty="0" smtClean="0">
              <a:latin typeface="微軟正黑體" panose="020B0604030504040204" pitchFamily="34" charset="-120"/>
              <a:ea typeface="微軟正黑體" panose="020B0604030504040204" pitchFamily="34" charset="-120"/>
            </a:rPr>
            <a:t>彈性課程</a:t>
          </a:r>
          <a:endParaRPr lang="zh-TW" altLang="en-US" sz="3600" kern="1200" dirty="0">
            <a:latin typeface="微軟正黑體" panose="020B0604030504040204" pitchFamily="34" charset="-120"/>
            <a:ea typeface="微軟正黑體" panose="020B0604030504040204" pitchFamily="34" charset="-120"/>
          </a:endParaRPr>
        </a:p>
      </dsp:txBody>
      <dsp:txXfrm>
        <a:off x="100109" y="1436572"/>
        <a:ext cx="2579614" cy="11797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20BEB-4F9A-984A-BDCE-EAC28BA76886}">
      <dsp:nvSpPr>
        <dsp:cNvPr id="0" name=""/>
        <dsp:cNvSpPr/>
      </dsp:nvSpPr>
      <dsp:spPr>
        <a:xfrm>
          <a:off x="1483" y="8067"/>
          <a:ext cx="1446705" cy="547200"/>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zh-TW" altLang="en-US" sz="1900" kern="1200" dirty="0" smtClean="0">
              <a:latin typeface="微軟正黑體" panose="020B0604030504040204" pitchFamily="34" charset="-120"/>
              <a:ea typeface="微軟正黑體" panose="020B0604030504040204" pitchFamily="34" charset="-120"/>
            </a:rPr>
            <a:t>社會教師</a:t>
          </a:r>
          <a:endParaRPr lang="zh-TW" altLang="en-US" sz="1900" kern="1200" dirty="0">
            <a:latin typeface="微軟正黑體" panose="020B0604030504040204" pitchFamily="34" charset="-120"/>
            <a:ea typeface="微軟正黑體" panose="020B0604030504040204" pitchFamily="34" charset="-120"/>
          </a:endParaRPr>
        </a:p>
      </dsp:txBody>
      <dsp:txXfrm>
        <a:off x="1483" y="8067"/>
        <a:ext cx="1446705" cy="547200"/>
      </dsp:txXfrm>
    </dsp:sp>
    <dsp:sp modelId="{3DBA1E55-5418-3043-9901-0F83EBB6D3CC}">
      <dsp:nvSpPr>
        <dsp:cNvPr id="0" name=""/>
        <dsp:cNvSpPr/>
      </dsp:nvSpPr>
      <dsp:spPr>
        <a:xfrm>
          <a:off x="1483" y="555267"/>
          <a:ext cx="1446705" cy="1969207"/>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smtClean="0">
              <a:latin typeface="微軟正黑體" panose="020B0604030504040204" pitchFamily="34" charset="-120"/>
              <a:ea typeface="微軟正黑體" panose="020B0604030504040204" pitchFamily="34" charset="-120"/>
            </a:rPr>
            <a:t>認識家鄉</a:t>
          </a:r>
          <a:endParaRPr lang="zh-TW" altLang="en-US" sz="1900" kern="1200" dirty="0">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kern="1200" dirty="0" smtClean="0">
              <a:latin typeface="微軟正黑體" panose="020B0604030504040204" pitchFamily="34" charset="-120"/>
              <a:ea typeface="微軟正黑體" panose="020B0604030504040204" pitchFamily="34" charset="-120"/>
            </a:rPr>
            <a:t>在地特色</a:t>
          </a:r>
          <a:endParaRPr lang="zh-TW" altLang="en-US" sz="1900" kern="1200" dirty="0">
            <a:latin typeface="微軟正黑體" panose="020B0604030504040204" pitchFamily="34" charset="-120"/>
            <a:ea typeface="微軟正黑體" panose="020B0604030504040204" pitchFamily="34" charset="-120"/>
          </a:endParaRPr>
        </a:p>
      </dsp:txBody>
      <dsp:txXfrm>
        <a:off x="1483" y="555267"/>
        <a:ext cx="1446705" cy="1969207"/>
      </dsp:txXfrm>
    </dsp:sp>
    <dsp:sp modelId="{198C8BC0-727A-45E3-8F8B-5526F0340AF1}">
      <dsp:nvSpPr>
        <dsp:cNvPr id="0" name=""/>
        <dsp:cNvSpPr/>
      </dsp:nvSpPr>
      <dsp:spPr>
        <a:xfrm>
          <a:off x="1650728" y="8067"/>
          <a:ext cx="1446705" cy="54720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zh-TW" altLang="en-US" sz="1900" kern="1200" dirty="0" smtClean="0">
              <a:latin typeface="微軟正黑體" panose="020B0604030504040204" pitchFamily="34" charset="-120"/>
              <a:ea typeface="微軟正黑體" panose="020B0604030504040204" pitchFamily="34" charset="-120"/>
            </a:rPr>
            <a:t>國文教師</a:t>
          </a:r>
          <a:endParaRPr lang="zh-TW" altLang="en-US" sz="1900" kern="1200" dirty="0">
            <a:latin typeface="微軟正黑體" panose="020B0604030504040204" pitchFamily="34" charset="-120"/>
            <a:ea typeface="微軟正黑體" panose="020B0604030504040204" pitchFamily="34" charset="-120"/>
          </a:endParaRPr>
        </a:p>
      </dsp:txBody>
      <dsp:txXfrm>
        <a:off x="1650728" y="8067"/>
        <a:ext cx="1446705" cy="547200"/>
      </dsp:txXfrm>
    </dsp:sp>
    <dsp:sp modelId="{2B0E75D9-E837-4641-9F56-3D3FF909A542}">
      <dsp:nvSpPr>
        <dsp:cNvPr id="0" name=""/>
        <dsp:cNvSpPr/>
      </dsp:nvSpPr>
      <dsp:spPr>
        <a:xfrm>
          <a:off x="1650728" y="555267"/>
          <a:ext cx="1446705" cy="1969207"/>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smtClean="0">
              <a:latin typeface="微軟正黑體" panose="020B0604030504040204" pitchFamily="34" charset="-120"/>
              <a:ea typeface="微軟正黑體" panose="020B0604030504040204" pitchFamily="34" charset="-120"/>
            </a:rPr>
            <a:t>採訪技巧</a:t>
          </a:r>
          <a:endParaRPr lang="zh-TW" altLang="en-US" sz="1900" kern="1200" dirty="0">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kern="1200" dirty="0" smtClean="0">
              <a:latin typeface="微軟正黑體" panose="020B0604030504040204" pitchFamily="34" charset="-120"/>
              <a:ea typeface="微軟正黑體" panose="020B0604030504040204" pitchFamily="34" charset="-120"/>
            </a:rPr>
            <a:t>筆記摘要</a:t>
          </a:r>
          <a:endParaRPr lang="zh-TW" altLang="en-US" sz="1900" kern="1200" dirty="0">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kern="1200" dirty="0" smtClean="0">
              <a:latin typeface="微軟正黑體" panose="020B0604030504040204" pitchFamily="34" charset="-120"/>
              <a:ea typeface="微軟正黑體" panose="020B0604030504040204" pitchFamily="34" charset="-120"/>
            </a:rPr>
            <a:t>文稿撰寫</a:t>
          </a:r>
          <a:endParaRPr lang="zh-TW" altLang="en-US" sz="1900" kern="1200" dirty="0">
            <a:latin typeface="微軟正黑體" panose="020B0604030504040204" pitchFamily="34" charset="-120"/>
            <a:ea typeface="微軟正黑體" panose="020B0604030504040204" pitchFamily="34" charset="-120"/>
          </a:endParaRPr>
        </a:p>
      </dsp:txBody>
      <dsp:txXfrm>
        <a:off x="1650728" y="555267"/>
        <a:ext cx="1446705" cy="1969207"/>
      </dsp:txXfrm>
    </dsp:sp>
    <dsp:sp modelId="{865D8DAD-7EA9-F94E-A810-D6A1D11A9640}">
      <dsp:nvSpPr>
        <dsp:cNvPr id="0" name=""/>
        <dsp:cNvSpPr/>
      </dsp:nvSpPr>
      <dsp:spPr>
        <a:xfrm>
          <a:off x="3299972" y="8067"/>
          <a:ext cx="1446705" cy="54720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zh-TW" altLang="en-US" sz="1900" kern="1200" dirty="0" smtClean="0">
              <a:latin typeface="微軟正黑體" panose="020B0604030504040204" pitchFamily="34" charset="-120"/>
              <a:ea typeface="微軟正黑體" panose="020B0604030504040204" pitchFamily="34" charset="-120"/>
            </a:rPr>
            <a:t>閱讀教師</a:t>
          </a:r>
          <a:endParaRPr lang="zh-TW" altLang="en-US" sz="1900" kern="1200" dirty="0">
            <a:latin typeface="微軟正黑體" panose="020B0604030504040204" pitchFamily="34" charset="-120"/>
            <a:ea typeface="微軟正黑體" panose="020B0604030504040204" pitchFamily="34" charset="-120"/>
          </a:endParaRPr>
        </a:p>
      </dsp:txBody>
      <dsp:txXfrm>
        <a:off x="3299972" y="8067"/>
        <a:ext cx="1446705" cy="547200"/>
      </dsp:txXfrm>
    </dsp:sp>
    <dsp:sp modelId="{DE031854-673F-D345-8E02-442982301BA2}">
      <dsp:nvSpPr>
        <dsp:cNvPr id="0" name=""/>
        <dsp:cNvSpPr/>
      </dsp:nvSpPr>
      <dsp:spPr>
        <a:xfrm>
          <a:off x="3299972" y="555267"/>
          <a:ext cx="1446705" cy="1969207"/>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smtClean="0">
              <a:latin typeface="微軟正黑體" panose="020B0604030504040204" pitchFamily="34" charset="-120"/>
              <a:ea typeface="微軟正黑體" panose="020B0604030504040204" pitchFamily="34" charset="-120"/>
            </a:rPr>
            <a:t>主題介紹</a:t>
          </a:r>
          <a:endParaRPr lang="zh-TW" altLang="en-US" sz="1900" kern="1200" dirty="0">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kern="1200" dirty="0" smtClean="0">
              <a:latin typeface="微軟正黑體" panose="020B0604030504040204" pitchFamily="34" charset="-120"/>
              <a:ea typeface="微軟正黑體" panose="020B0604030504040204" pitchFamily="34" charset="-120"/>
            </a:rPr>
            <a:t>分組</a:t>
          </a:r>
          <a:r>
            <a:rPr lang="zh-TW" altLang="en-US" sz="1900" kern="1200" dirty="0" smtClean="0">
              <a:solidFill>
                <a:srgbClr val="000000"/>
              </a:solidFill>
              <a:latin typeface="微軟正黑體" panose="020B0604030504040204" pitchFamily="34" charset="-120"/>
              <a:ea typeface="微軟正黑體" panose="020B0604030504040204" pitchFamily="34" charset="-120"/>
            </a:rPr>
            <a:t>協</a:t>
          </a:r>
          <a:r>
            <a:rPr lang="zh-TW" altLang="en-US" sz="1900" kern="1200" dirty="0" smtClean="0">
              <a:latin typeface="微軟正黑體" panose="020B0604030504040204" pitchFamily="34" charset="-120"/>
              <a:ea typeface="微軟正黑體" panose="020B0604030504040204" pitchFamily="34" charset="-120"/>
            </a:rPr>
            <a:t>作</a:t>
          </a:r>
          <a:endParaRPr lang="zh-TW" altLang="en-US" sz="1900" kern="1200" dirty="0">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kern="1200" dirty="0" smtClean="0">
              <a:latin typeface="微軟正黑體" panose="020B0604030504040204" pitchFamily="34" charset="-120"/>
              <a:ea typeface="微軟正黑體" panose="020B0604030504040204" pitchFamily="34" charset="-120"/>
            </a:rPr>
            <a:t>實地採訪</a:t>
          </a:r>
          <a:endParaRPr lang="zh-TW" altLang="en-US" sz="1900" kern="1200" dirty="0">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kern="1200" dirty="0" smtClean="0">
              <a:latin typeface="微軟正黑體" panose="020B0604030504040204" pitchFamily="34" charset="-120"/>
              <a:ea typeface="微軟正黑體" panose="020B0604030504040204" pitchFamily="34" charset="-120"/>
            </a:rPr>
            <a:t>成果報告</a:t>
          </a:r>
          <a:endParaRPr lang="zh-TW" altLang="en-US" sz="1900" kern="1200" dirty="0">
            <a:latin typeface="微軟正黑體" panose="020B0604030504040204" pitchFamily="34" charset="-120"/>
            <a:ea typeface="微軟正黑體" panose="020B0604030504040204" pitchFamily="34" charset="-120"/>
          </a:endParaRPr>
        </a:p>
      </dsp:txBody>
      <dsp:txXfrm>
        <a:off x="3299972" y="555267"/>
        <a:ext cx="1446705" cy="196920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ded16ffd99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ded16ffd99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B7458-6455-4903-AF7C-F0C188AAE42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83004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這六個階段也可以依階段任務內容分為計畫執行與評鑑三階段任務</a:t>
            </a:r>
            <a:endParaRPr lang="en-US" altLang="zh-TW" dirty="0"/>
          </a:p>
          <a:p>
            <a:r>
              <a:rPr lang="zh-TW" altLang="en-US" dirty="0"/>
              <a:t>每個階段都是可以雙向檢視來回修正的</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DC9A8E19-43F9-43BF-9A4B-7FFE562D8DCC}" type="slidenum">
              <a:rPr lang="zh-TW" altLang="en-US" smtClean="0"/>
              <a:t>18</a:t>
            </a:fld>
            <a:endParaRPr lang="zh-TW" altLang="en-US"/>
          </a:p>
        </p:txBody>
      </p:sp>
    </p:spTree>
    <p:extLst>
      <p:ext uri="{BB962C8B-B14F-4D97-AF65-F5344CB8AC3E}">
        <p14:creationId xmlns:p14="http://schemas.microsoft.com/office/powerpoint/2010/main" val="3610409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凡是小學生或老師最關心的主題都可以當探究的主題</a:t>
            </a:r>
            <a:endParaRPr lang="en-US" altLang="zh-TW" dirty="0"/>
          </a:p>
          <a:p>
            <a:r>
              <a:rPr lang="zh-TW" altLang="en-US" dirty="0"/>
              <a:t>例如，生活中，學生喜歡的 擅長的 或覺得困惑  的人事物 </a:t>
            </a:r>
            <a:endParaRPr lang="en-US" altLang="zh-TW" dirty="0"/>
          </a:p>
          <a:p>
            <a:r>
              <a:rPr lang="zh-TW" altLang="en-US" dirty="0"/>
              <a:t>學習領域課本中沒有說清楚講明白的地方 學生想進一步了解的   例如：四年級的自然課本只有依生長變化的情形將昆蟲分類為完全變態和不完全變態，學生想知道昆蟲吃什麼  怎麼吃   有什麼天敵  將學習內容加深加廣探究</a:t>
            </a:r>
            <a:endParaRPr lang="en-US" altLang="zh-TW" dirty="0"/>
          </a:p>
          <a:p>
            <a:r>
              <a:rPr lang="zh-TW" altLang="en-US" dirty="0"/>
              <a:t>身為世界公民  學生的世界不該只有教室   將課綱中的</a:t>
            </a:r>
            <a:r>
              <a:rPr lang="en-US" altLang="zh-TW" dirty="0"/>
              <a:t>19</a:t>
            </a:r>
            <a:r>
              <a:rPr lang="zh-TW" altLang="en-US" dirty="0"/>
              <a:t>巷議題和聯合國永續發展目標當探究主題  有助於學生  關心社區  國家  甚至世界   的問題   試著提出解決方案</a:t>
            </a:r>
            <a:endParaRPr lang="en-US" altLang="zh-TW" dirty="0"/>
          </a:p>
          <a:p>
            <a:r>
              <a:rPr lang="zh-TW" altLang="en-US" dirty="0"/>
              <a:t>近年的戰爭和疫情佔據了個大版面  也影響了許多人的生活     新聞時事是探究教室外的世界的途徑</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DC9A8E19-43F9-43BF-9A4B-7FFE562D8DCC}" type="slidenum">
              <a:rPr lang="zh-TW" altLang="en-US" smtClean="0"/>
              <a:t>19</a:t>
            </a:fld>
            <a:endParaRPr lang="zh-TW" altLang="en-US"/>
          </a:p>
        </p:txBody>
      </p:sp>
    </p:spTree>
    <p:extLst>
      <p:ext uri="{BB962C8B-B14F-4D97-AF65-F5344CB8AC3E}">
        <p14:creationId xmlns:p14="http://schemas.microsoft.com/office/powerpoint/2010/main" val="483969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07057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12691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15525" y="1991825"/>
            <a:ext cx="55854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b="0"/>
            </a:lvl1pPr>
            <a:lvl2pPr lvl="1">
              <a:spcBef>
                <a:spcPts val="0"/>
              </a:spcBef>
              <a:spcAft>
                <a:spcPts val="0"/>
              </a:spcAft>
              <a:buSzPts val="6000"/>
              <a:buNone/>
              <a:defRPr sz="6000" b="0"/>
            </a:lvl2pPr>
            <a:lvl3pPr lvl="2">
              <a:spcBef>
                <a:spcPts val="0"/>
              </a:spcBef>
              <a:spcAft>
                <a:spcPts val="0"/>
              </a:spcAft>
              <a:buSzPts val="6000"/>
              <a:buNone/>
              <a:defRPr sz="6000" b="0"/>
            </a:lvl3pPr>
            <a:lvl4pPr lvl="3">
              <a:spcBef>
                <a:spcPts val="0"/>
              </a:spcBef>
              <a:spcAft>
                <a:spcPts val="0"/>
              </a:spcAft>
              <a:buSzPts val="6000"/>
              <a:buNone/>
              <a:defRPr sz="6000" b="0"/>
            </a:lvl4pPr>
            <a:lvl5pPr lvl="4">
              <a:spcBef>
                <a:spcPts val="0"/>
              </a:spcBef>
              <a:spcAft>
                <a:spcPts val="0"/>
              </a:spcAft>
              <a:buSzPts val="6000"/>
              <a:buNone/>
              <a:defRPr sz="6000" b="0"/>
            </a:lvl5pPr>
            <a:lvl6pPr lvl="5">
              <a:spcBef>
                <a:spcPts val="0"/>
              </a:spcBef>
              <a:spcAft>
                <a:spcPts val="0"/>
              </a:spcAft>
              <a:buSzPts val="6000"/>
              <a:buNone/>
              <a:defRPr sz="6000" b="0"/>
            </a:lvl6pPr>
            <a:lvl7pPr lvl="6">
              <a:spcBef>
                <a:spcPts val="0"/>
              </a:spcBef>
              <a:spcAft>
                <a:spcPts val="0"/>
              </a:spcAft>
              <a:buSzPts val="6000"/>
              <a:buNone/>
              <a:defRPr sz="6000" b="0"/>
            </a:lvl7pPr>
            <a:lvl8pPr lvl="7">
              <a:spcBef>
                <a:spcPts val="0"/>
              </a:spcBef>
              <a:spcAft>
                <a:spcPts val="0"/>
              </a:spcAft>
              <a:buSzPts val="6000"/>
              <a:buNone/>
              <a:defRPr sz="6000" b="0"/>
            </a:lvl8pPr>
            <a:lvl9pPr lvl="8">
              <a:spcBef>
                <a:spcPts val="0"/>
              </a:spcBef>
              <a:spcAft>
                <a:spcPts val="0"/>
              </a:spcAft>
              <a:buSzPts val="6000"/>
              <a:buNone/>
              <a:defRPr sz="6000" b="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821550" y="1507150"/>
            <a:ext cx="55008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b="0"/>
            </a:lvl1pPr>
            <a:lvl2pPr lvl="1" rtl="0">
              <a:spcBef>
                <a:spcPts val="0"/>
              </a:spcBef>
              <a:spcAft>
                <a:spcPts val="0"/>
              </a:spcAft>
              <a:buSzPts val="4800"/>
              <a:buNone/>
              <a:defRPr sz="4800" b="0"/>
            </a:lvl2pPr>
            <a:lvl3pPr lvl="2" rtl="0">
              <a:spcBef>
                <a:spcPts val="0"/>
              </a:spcBef>
              <a:spcAft>
                <a:spcPts val="0"/>
              </a:spcAft>
              <a:buSzPts val="4800"/>
              <a:buNone/>
              <a:defRPr sz="4800" b="0"/>
            </a:lvl3pPr>
            <a:lvl4pPr lvl="3" rtl="0">
              <a:spcBef>
                <a:spcPts val="0"/>
              </a:spcBef>
              <a:spcAft>
                <a:spcPts val="0"/>
              </a:spcAft>
              <a:buSzPts val="4800"/>
              <a:buNone/>
              <a:defRPr sz="4800" b="0"/>
            </a:lvl4pPr>
            <a:lvl5pPr lvl="4" rtl="0">
              <a:spcBef>
                <a:spcPts val="0"/>
              </a:spcBef>
              <a:spcAft>
                <a:spcPts val="0"/>
              </a:spcAft>
              <a:buSzPts val="4800"/>
              <a:buNone/>
              <a:defRPr sz="4800" b="0"/>
            </a:lvl5pPr>
            <a:lvl6pPr lvl="5" rtl="0">
              <a:spcBef>
                <a:spcPts val="0"/>
              </a:spcBef>
              <a:spcAft>
                <a:spcPts val="0"/>
              </a:spcAft>
              <a:buSzPts val="4800"/>
              <a:buNone/>
              <a:defRPr sz="4800" b="0"/>
            </a:lvl6pPr>
            <a:lvl7pPr lvl="6" rtl="0">
              <a:spcBef>
                <a:spcPts val="0"/>
              </a:spcBef>
              <a:spcAft>
                <a:spcPts val="0"/>
              </a:spcAft>
              <a:buSzPts val="4800"/>
              <a:buNone/>
              <a:defRPr sz="4800" b="0"/>
            </a:lvl7pPr>
            <a:lvl8pPr lvl="7" rtl="0">
              <a:spcBef>
                <a:spcPts val="0"/>
              </a:spcBef>
              <a:spcAft>
                <a:spcPts val="0"/>
              </a:spcAft>
              <a:buSzPts val="4800"/>
              <a:buNone/>
              <a:defRPr sz="4800" b="0"/>
            </a:lvl8pPr>
            <a:lvl9pPr lvl="8" rtl="0">
              <a:spcBef>
                <a:spcPts val="0"/>
              </a:spcBef>
              <a:spcAft>
                <a:spcPts val="0"/>
              </a:spcAft>
              <a:buSzPts val="4800"/>
              <a:buNone/>
              <a:defRPr sz="4800" b="0"/>
            </a:lvl9pPr>
          </a:lstStyle>
          <a:p>
            <a:endParaRPr/>
          </a:p>
        </p:txBody>
      </p:sp>
      <p:sp>
        <p:nvSpPr>
          <p:cNvPr id="13" name="Google Shape;13;p3"/>
          <p:cNvSpPr txBox="1">
            <a:spLocks noGrp="1"/>
          </p:cNvSpPr>
          <p:nvPr>
            <p:ph type="subTitle" idx="1"/>
          </p:nvPr>
        </p:nvSpPr>
        <p:spPr>
          <a:xfrm>
            <a:off x="1821550" y="2535254"/>
            <a:ext cx="55008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4" name="Google Shape;14;p3"/>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5"/>
          <p:cNvSpPr txBox="1">
            <a:spLocks noGrp="1"/>
          </p:cNvSpPr>
          <p:nvPr>
            <p:ph type="body" idx="1"/>
          </p:nvPr>
        </p:nvSpPr>
        <p:spPr>
          <a:xfrm>
            <a:off x="1049500" y="1437426"/>
            <a:ext cx="7020900" cy="2706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2" name="Google Shape;22;p5"/>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6"/>
          <p:cNvSpPr txBox="1">
            <a:spLocks noGrp="1"/>
          </p:cNvSpPr>
          <p:nvPr>
            <p:ph type="body" idx="1"/>
          </p:nvPr>
        </p:nvSpPr>
        <p:spPr>
          <a:xfrm>
            <a:off x="1049500" y="1459650"/>
            <a:ext cx="3417900" cy="2750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6" name="Google Shape;26;p6"/>
          <p:cNvSpPr txBox="1">
            <a:spLocks noGrp="1"/>
          </p:cNvSpPr>
          <p:nvPr>
            <p:ph type="body" idx="2"/>
          </p:nvPr>
        </p:nvSpPr>
        <p:spPr>
          <a:xfrm>
            <a:off x="4676725" y="1459650"/>
            <a:ext cx="3393600" cy="2750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p6"/>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8"/>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標題及物件">
    <p:spTree>
      <p:nvGrpSpPr>
        <p:cNvPr id="1" name=""/>
        <p:cNvGrpSpPr/>
        <p:nvPr/>
      </p:nvGrpSpPr>
      <p:grpSpPr>
        <a:xfrm>
          <a:off x="0" y="0"/>
          <a:ext cx="0" cy="0"/>
          <a:chOff x="0" y="0"/>
          <a:chExt cx="0" cy="0"/>
        </a:xfrm>
      </p:grpSpPr>
      <p:sp>
        <p:nvSpPr>
          <p:cNvPr id="10" name="矩形 9"/>
          <p:cNvSpPr/>
          <p:nvPr/>
        </p:nvSpPr>
        <p:spPr>
          <a:xfrm>
            <a:off x="0" y="5019750"/>
            <a:ext cx="9144000" cy="135015"/>
          </a:xfrm>
          <a:prstGeom prst="rect">
            <a:avLst/>
          </a:prstGeom>
          <a:solidFill>
            <a:srgbClr val="DA4A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050"/>
          </a:p>
        </p:txBody>
      </p:sp>
      <p:sp>
        <p:nvSpPr>
          <p:cNvPr id="8" name="矩形 7"/>
          <p:cNvSpPr/>
          <p:nvPr/>
        </p:nvSpPr>
        <p:spPr>
          <a:xfrm>
            <a:off x="1" y="-20538"/>
            <a:ext cx="9144000" cy="270030"/>
          </a:xfrm>
          <a:prstGeom prst="rect">
            <a:avLst/>
          </a:prstGeom>
          <a:solidFill>
            <a:srgbClr val="DA4A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050" dirty="0"/>
          </a:p>
        </p:txBody>
      </p:sp>
      <p:sp>
        <p:nvSpPr>
          <p:cNvPr id="2" name="標題 1"/>
          <p:cNvSpPr>
            <a:spLocks noGrp="1"/>
          </p:cNvSpPr>
          <p:nvPr>
            <p:ph type="title"/>
          </p:nvPr>
        </p:nvSpPr>
        <p:spPr/>
        <p:txBody>
          <a:bodyPr/>
          <a:lstStyle/>
          <a:p>
            <a:r>
              <a:rPr lang="zh-TW" altLang="en-US"/>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p:cNvSpPr>
            <a:spLocks noGrp="1"/>
          </p:cNvSpPr>
          <p:nvPr>
            <p:ph type="dt" sz="half" idx="10"/>
          </p:nvPr>
        </p:nvSpPr>
        <p:spPr/>
        <p:txBody>
          <a:bodyPr/>
          <a:lstStyle/>
          <a:p>
            <a:fld id="{5DDE5BB8-5445-4611-8F7E-00498BE8B27C}" type="datetime1">
              <a:rPr lang="zh-TW" altLang="en-US" smtClean="0"/>
              <a:t>2022/11/27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6BDF61-BAFC-4932-BEB5-522033DCD0B6}" type="slidenum">
              <a:rPr lang="zh-TW" altLang="en-US" smtClean="0"/>
              <a:t>‹#›</a:t>
            </a:fld>
            <a:endParaRPr lang="zh-TW" altLang="en-US"/>
          </a:p>
        </p:txBody>
      </p:sp>
    </p:spTree>
    <p:extLst>
      <p:ext uri="{BB962C8B-B14F-4D97-AF65-F5344CB8AC3E}">
        <p14:creationId xmlns:p14="http://schemas.microsoft.com/office/powerpoint/2010/main" val="341436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標題 1"/>
          <p:cNvSpPr>
            <a:spLocks noGrp="1"/>
          </p:cNvSpPr>
          <p:nvPr>
            <p:ph type="ctrTitle"/>
          </p:nvPr>
        </p:nvSpPr>
        <p:spPr>
          <a:xfrm>
            <a:off x="1143000" y="841772"/>
            <a:ext cx="6858000" cy="1790700"/>
          </a:xfrm>
        </p:spPr>
        <p:txBody>
          <a:bodyPr anchor="b"/>
          <a:lstStyle>
            <a:lvl1pPr algn="ctr">
              <a:defRPr sz="4500"/>
            </a:lvl1pPr>
          </a:lstStyle>
          <a:p>
            <a:r>
              <a:rPr lang="zh-TW" altLang="en-US" dirty="0"/>
              <a:t>按一下以編輯母片標題樣式</a:t>
            </a:r>
          </a:p>
        </p:txBody>
      </p:sp>
      <p:sp>
        <p:nvSpPr>
          <p:cNvPr id="3" name="副標題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p>
            <a:fld id="{4ABA160C-87A5-4577-9DAD-3E263A3CA80D}" type="datetime1">
              <a:rPr lang="zh-TW" altLang="en-US" smtClean="0"/>
              <a:t>2022/11/27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04A351-0238-44A1-9C10-E1F8B684A890}" type="slidenum">
              <a:rPr lang="zh-TW" altLang="en-US" smtClean="0"/>
              <a:t>‹#›</a:t>
            </a:fld>
            <a:endParaRPr lang="zh-TW" altLang="en-US"/>
          </a:p>
        </p:txBody>
      </p:sp>
    </p:spTree>
    <p:extLst>
      <p:ext uri="{BB962C8B-B14F-4D97-AF65-F5344CB8AC3E}">
        <p14:creationId xmlns:p14="http://schemas.microsoft.com/office/powerpoint/2010/main" val="403259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69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500" y="796175"/>
            <a:ext cx="7020900" cy="750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1pPr>
            <a:lvl2pPr lvl="1">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2pPr>
            <a:lvl3pPr lvl="2">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3pPr>
            <a:lvl4pPr lvl="3">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4pPr>
            <a:lvl5pPr lvl="4">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5pPr>
            <a:lvl6pPr lvl="5">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6pPr>
            <a:lvl7pPr lvl="6">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7pPr>
            <a:lvl8pPr lvl="7">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8pPr>
            <a:lvl9pPr lvl="8">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1049500" y="1437426"/>
            <a:ext cx="7020900" cy="27069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2A95B7"/>
              </a:buClr>
              <a:buSzPts val="2400"/>
              <a:buFont typeface="Sniglet"/>
              <a:buChar char="+"/>
              <a:defRPr sz="2400">
                <a:solidFill>
                  <a:srgbClr val="434343"/>
                </a:solidFill>
                <a:latin typeface="Sniglet"/>
                <a:ea typeface="Sniglet"/>
                <a:cs typeface="Sniglet"/>
                <a:sym typeface="Sniglet"/>
              </a:defRPr>
            </a:lvl1pPr>
            <a:lvl2pPr marL="914400" lvl="1"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2pPr>
            <a:lvl3pPr marL="1371600" lvl="2"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3pPr>
            <a:lvl4pPr marL="1828800" lvl="3"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4pPr>
            <a:lvl5pPr marL="2286000" lvl="4"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5pPr>
            <a:lvl6pPr marL="2743200" lvl="5"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6pPr>
            <a:lvl7pPr marL="3200400" lvl="6"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7pPr>
            <a:lvl8pPr marL="3657600" lvl="7" indent="-381000">
              <a:spcBef>
                <a:spcPts val="0"/>
              </a:spcBef>
              <a:spcAft>
                <a:spcPts val="0"/>
              </a:spcAft>
              <a:buClr>
                <a:srgbClr val="434343"/>
              </a:buClr>
              <a:buSzPts val="2400"/>
              <a:buFont typeface="Sniglet"/>
              <a:buChar char="+"/>
              <a:defRPr sz="2400">
                <a:solidFill>
                  <a:srgbClr val="434343"/>
                </a:solidFill>
                <a:latin typeface="Sniglet"/>
                <a:ea typeface="Sniglet"/>
                <a:cs typeface="Sniglet"/>
                <a:sym typeface="Sniglet"/>
              </a:defRPr>
            </a:lvl8pPr>
            <a:lvl9pPr marL="4114800" lvl="8" indent="-381000">
              <a:spcBef>
                <a:spcPts val="0"/>
              </a:spcBef>
              <a:spcAft>
                <a:spcPts val="0"/>
              </a:spcAft>
              <a:buClr>
                <a:srgbClr val="434343"/>
              </a:buClr>
              <a:buSzPts val="2400"/>
              <a:buFont typeface="Sniglet"/>
              <a:buChar char="+"/>
              <a:defRPr sz="2400">
                <a:solidFill>
                  <a:srgbClr val="434343"/>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8595300" y="4839750"/>
            <a:ext cx="548700" cy="303600"/>
          </a:xfrm>
          <a:prstGeom prst="rect">
            <a:avLst/>
          </a:prstGeom>
          <a:noFill/>
          <a:ln>
            <a:noFill/>
          </a:ln>
          <a:effectLst>
            <a:outerShdw blurRad="28575" dist="19050" dir="5400000" algn="bl" rotWithShape="0">
              <a:srgbClr val="000000">
                <a:alpha val="25000"/>
              </a:srgbClr>
            </a:outerShdw>
          </a:effectLst>
        </p:spPr>
        <p:txBody>
          <a:bodyPr spcFirstLastPara="1" wrap="square" lIns="91425" tIns="91425" rIns="91425" bIns="91425" anchor="t" anchorCtr="0">
            <a:noAutofit/>
          </a:bodyPr>
          <a:lstStyle>
            <a:lvl1pPr lvl="0" algn="r">
              <a:buNone/>
              <a:defRPr sz="1100">
                <a:solidFill>
                  <a:srgbClr val="FFFFFF"/>
                </a:solidFill>
                <a:latin typeface="Sniglet"/>
                <a:ea typeface="Sniglet"/>
                <a:cs typeface="Sniglet"/>
                <a:sym typeface="Sniglet"/>
              </a:defRPr>
            </a:lvl1pPr>
            <a:lvl2pPr lvl="1" algn="r">
              <a:buNone/>
              <a:defRPr sz="1100">
                <a:solidFill>
                  <a:srgbClr val="FFFFFF"/>
                </a:solidFill>
                <a:latin typeface="Sniglet"/>
                <a:ea typeface="Sniglet"/>
                <a:cs typeface="Sniglet"/>
                <a:sym typeface="Sniglet"/>
              </a:defRPr>
            </a:lvl2pPr>
            <a:lvl3pPr lvl="2" algn="r">
              <a:buNone/>
              <a:defRPr sz="1100">
                <a:solidFill>
                  <a:srgbClr val="FFFFFF"/>
                </a:solidFill>
                <a:latin typeface="Sniglet"/>
                <a:ea typeface="Sniglet"/>
                <a:cs typeface="Sniglet"/>
                <a:sym typeface="Sniglet"/>
              </a:defRPr>
            </a:lvl3pPr>
            <a:lvl4pPr lvl="3" algn="r">
              <a:buNone/>
              <a:defRPr sz="1100">
                <a:solidFill>
                  <a:srgbClr val="FFFFFF"/>
                </a:solidFill>
                <a:latin typeface="Sniglet"/>
                <a:ea typeface="Sniglet"/>
                <a:cs typeface="Sniglet"/>
                <a:sym typeface="Sniglet"/>
              </a:defRPr>
            </a:lvl4pPr>
            <a:lvl5pPr lvl="4" algn="r">
              <a:buNone/>
              <a:defRPr sz="1100">
                <a:solidFill>
                  <a:srgbClr val="FFFFFF"/>
                </a:solidFill>
                <a:latin typeface="Sniglet"/>
                <a:ea typeface="Sniglet"/>
                <a:cs typeface="Sniglet"/>
                <a:sym typeface="Sniglet"/>
              </a:defRPr>
            </a:lvl5pPr>
            <a:lvl6pPr lvl="5" algn="r">
              <a:buNone/>
              <a:defRPr sz="1100">
                <a:solidFill>
                  <a:srgbClr val="FFFFFF"/>
                </a:solidFill>
                <a:latin typeface="Sniglet"/>
                <a:ea typeface="Sniglet"/>
                <a:cs typeface="Sniglet"/>
                <a:sym typeface="Sniglet"/>
              </a:defRPr>
            </a:lvl6pPr>
            <a:lvl7pPr lvl="6" algn="r">
              <a:buNone/>
              <a:defRPr sz="1100">
                <a:solidFill>
                  <a:srgbClr val="FFFFFF"/>
                </a:solidFill>
                <a:latin typeface="Sniglet"/>
                <a:ea typeface="Sniglet"/>
                <a:cs typeface="Sniglet"/>
                <a:sym typeface="Sniglet"/>
              </a:defRPr>
            </a:lvl7pPr>
            <a:lvl8pPr lvl="7" algn="r">
              <a:buNone/>
              <a:defRPr sz="1100">
                <a:solidFill>
                  <a:srgbClr val="FFFFFF"/>
                </a:solidFill>
                <a:latin typeface="Sniglet"/>
                <a:ea typeface="Sniglet"/>
                <a:cs typeface="Sniglet"/>
                <a:sym typeface="Sniglet"/>
              </a:defRPr>
            </a:lvl8pPr>
            <a:lvl9pPr lvl="8" algn="r">
              <a:buNone/>
              <a:defRPr sz="1100">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6" r:id="rId6"/>
    <p:sldLayoutId id="2147483659" r:id="rId7"/>
    <p:sldLayoutId id="2147483660" r:id="rId8"/>
    <p:sldLayoutId id="2147483661"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8.svg"/><Relationship Id="rId4" Type="http://schemas.openxmlformats.org/officeDocument/2006/relationships/image" Target="../media/image13.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0.png"/><Relationship Id="rId3" Type="http://schemas.openxmlformats.org/officeDocument/2006/relationships/tags" Target="../tags/tag3.xml"/><Relationship Id="rId21" Type="http://schemas.openxmlformats.org/officeDocument/2006/relationships/image" Target="../media/image44.sv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40.svg"/><Relationship Id="rId2" Type="http://schemas.openxmlformats.org/officeDocument/2006/relationships/tags" Target="../tags/tag2.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6.xml"/><Relationship Id="rId23" Type="http://schemas.openxmlformats.org/officeDocument/2006/relationships/image" Target="../media/image46.svg"/><Relationship Id="rId10" Type="http://schemas.openxmlformats.org/officeDocument/2006/relationships/tags" Target="../tags/tag10.xml"/><Relationship Id="rId19" Type="http://schemas.openxmlformats.org/officeDocument/2006/relationships/image" Target="../media/image42.sv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7.xml"/><Relationship Id="rId22"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daisr.asia.edu.tw/xhr/announcements/file/620b40210c41f9e54a0457f1/%E6%B0%B8%E7%BA%8C%E7%99%BC%E5%B1%95%E7%9B%AE%E6%A8%99_SDGs_%E6%95%99%E8%82%B2%E6%89%8B%E5%86%8A-%E8%87%BA%E7%81%A3%E6%8C%87%E5%8D%97_%E5%B9%B3%E8%A3%9D_.pdf" TargetMode="External"/><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2"/>
          <p:cNvSpPr txBox="1">
            <a:spLocks noGrp="1"/>
          </p:cNvSpPr>
          <p:nvPr>
            <p:ph type="ctrTitle"/>
          </p:nvPr>
        </p:nvSpPr>
        <p:spPr>
          <a:xfrm>
            <a:off x="1059542" y="707312"/>
            <a:ext cx="7155543" cy="1159800"/>
          </a:xfrm>
          <a:prstGeom prst="rect">
            <a:avLst/>
          </a:prstGeom>
        </p:spPr>
        <p:txBody>
          <a:bodyPr spcFirstLastPara="1" wrap="square" lIns="91425" tIns="91425" rIns="91425" bIns="91425" anchor="ctr" anchorCtr="0">
            <a:noAutofit/>
          </a:bodyPr>
          <a:lstStyle/>
          <a:p>
            <a:pPr lvl="0"/>
            <a:r>
              <a:rPr lang="zh-TW" altLang="en-US" sz="5400" b="1" dirty="0" smtClean="0"/>
              <a:t>資訊素養</a:t>
            </a:r>
            <a:r>
              <a:rPr lang="zh-TW" altLang="en-US" sz="5400" b="1" dirty="0"/>
              <a:t>融入專題</a:t>
            </a:r>
            <a:r>
              <a:rPr lang="zh-TW" altLang="en-US" sz="5400" b="1" dirty="0" smtClean="0"/>
              <a:t>探究</a:t>
            </a:r>
            <a:endParaRPr sz="5400" b="1" dirty="0"/>
          </a:p>
        </p:txBody>
      </p:sp>
      <p:sp>
        <p:nvSpPr>
          <p:cNvPr id="2" name="文字方塊 1"/>
          <p:cNvSpPr txBox="1"/>
          <p:nvPr/>
        </p:nvSpPr>
        <p:spPr>
          <a:xfrm>
            <a:off x="1037772" y="2939143"/>
            <a:ext cx="7380514" cy="1384995"/>
          </a:xfrm>
          <a:prstGeom prst="rect">
            <a:avLst/>
          </a:prstGeom>
          <a:noFill/>
        </p:spPr>
        <p:txBody>
          <a:bodyPr wrap="square" rtlCol="0">
            <a:spAutoFit/>
          </a:bodyPr>
          <a:lstStyle/>
          <a:p>
            <a:pPr algn="ctr"/>
            <a:r>
              <a:rPr lang="zh-TW" altLang="en-US" sz="2800" b="1" dirty="0">
                <a:solidFill>
                  <a:schemeClr val="accent2">
                    <a:lumMod val="50000"/>
                  </a:schemeClr>
                </a:solidFill>
              </a:rPr>
              <a:t>賴苑玲</a:t>
            </a:r>
            <a:endParaRPr lang="en-US" altLang="zh-TW" sz="2800" b="1" dirty="0">
              <a:solidFill>
                <a:schemeClr val="accent2">
                  <a:lumMod val="50000"/>
                </a:schemeClr>
              </a:solidFill>
            </a:endParaRPr>
          </a:p>
          <a:p>
            <a:pPr algn="ctr"/>
            <a:r>
              <a:rPr lang="zh-TW" altLang="en-US" sz="2800" b="1" dirty="0">
                <a:solidFill>
                  <a:schemeClr val="accent2">
                    <a:lumMod val="50000"/>
                  </a:schemeClr>
                </a:solidFill>
              </a:rPr>
              <a:t>台中教育大學區域與社會發展學系退休教授</a:t>
            </a:r>
            <a:endParaRPr lang="en-US" altLang="zh-TW" sz="2800" b="1" dirty="0">
              <a:solidFill>
                <a:schemeClr val="accent2">
                  <a:lumMod val="50000"/>
                </a:schemeClr>
              </a:solidFill>
            </a:endParaRPr>
          </a:p>
          <a:p>
            <a:pPr algn="ctr"/>
            <a:r>
              <a:rPr lang="zh-TW" altLang="en-US" sz="2800" b="1" dirty="0">
                <a:solidFill>
                  <a:schemeClr val="accent2">
                    <a:lumMod val="50000"/>
                  </a:schemeClr>
                </a:solidFill>
              </a:rPr>
              <a:t>中興大學圖資所兼任教授</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843" y="534918"/>
            <a:ext cx="7020900" cy="750300"/>
          </a:xfrm>
        </p:spPr>
        <p:txBody>
          <a:bodyPr/>
          <a:lstStyle/>
          <a:p>
            <a:r>
              <a:rPr lang="zh-TW" altLang="en-US" sz="32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以</a:t>
            </a:r>
            <a:r>
              <a:rPr lang="en-US" altLang="zh-TW" sz="32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Super 3</a:t>
            </a:r>
            <a:r>
              <a:rPr lang="zh-TW" altLang="en-US" sz="32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進行</a:t>
            </a:r>
            <a:r>
              <a:rPr lang="en-US" altLang="zh-TW" sz="32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zh-TW" altLang="en-US" sz="32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疫</a:t>
            </a:r>
            <a:r>
              <a:rPr lang="en-US" altLang="zh-TW" sz="32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zh-TW" altLang="en-US" sz="3200"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想天開專題探究</a:t>
            </a:r>
            <a:endParaRPr lang="zh-TW" altLang="en-US" dirty="0">
              <a:solidFill>
                <a:schemeClr val="accent1">
                  <a:lumMod val="75000"/>
                </a:schemeClr>
              </a:solidFill>
            </a:endParaRPr>
          </a:p>
        </p:txBody>
      </p:sp>
      <p:pic>
        <p:nvPicPr>
          <p:cNvPr id="5" name="圖片 4"/>
          <p:cNvPicPr>
            <a:picLocks noChangeAspect="1"/>
          </p:cNvPicPr>
          <p:nvPr/>
        </p:nvPicPr>
        <p:blipFill>
          <a:blip r:embed="rId2"/>
          <a:stretch>
            <a:fillRect/>
          </a:stretch>
        </p:blipFill>
        <p:spPr>
          <a:xfrm>
            <a:off x="1110344" y="1300777"/>
            <a:ext cx="6429828" cy="3245149"/>
          </a:xfrm>
          <a:prstGeom prst="rect">
            <a:avLst/>
          </a:prstGeom>
        </p:spPr>
      </p:pic>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6" name="矩形 5"/>
          <p:cNvSpPr/>
          <p:nvPr/>
        </p:nvSpPr>
        <p:spPr>
          <a:xfrm>
            <a:off x="4454820" y="2417862"/>
            <a:ext cx="234360" cy="307777"/>
          </a:xfrm>
          <a:prstGeom prst="rect">
            <a:avLst/>
          </a:prstGeom>
        </p:spPr>
        <p:txBody>
          <a:bodyPr wrap="none">
            <a:spAutoFit/>
          </a:bodyPr>
          <a:lstStyle/>
          <a:p>
            <a:r>
              <a:rPr lang="zh-TW" altLang="en-US" dirty="0"/>
              <a:t> </a:t>
            </a:r>
          </a:p>
        </p:txBody>
      </p:sp>
      <p:sp>
        <p:nvSpPr>
          <p:cNvPr id="7" name="矩形 6"/>
          <p:cNvSpPr/>
          <p:nvPr/>
        </p:nvSpPr>
        <p:spPr>
          <a:xfrm>
            <a:off x="4454820" y="2417862"/>
            <a:ext cx="234360" cy="307777"/>
          </a:xfrm>
          <a:prstGeom prst="rect">
            <a:avLst/>
          </a:prstGeom>
        </p:spPr>
        <p:txBody>
          <a:bodyPr wrap="none">
            <a:spAutoFit/>
          </a:bodyPr>
          <a:lstStyle/>
          <a:p>
            <a:r>
              <a:rPr lang="zh-TW" altLang="en-US" dirty="0"/>
              <a:t> </a:t>
            </a:r>
          </a:p>
        </p:txBody>
      </p:sp>
      <p:sp>
        <p:nvSpPr>
          <p:cNvPr id="8" name="文字方塊 7"/>
          <p:cNvSpPr txBox="1"/>
          <p:nvPr/>
        </p:nvSpPr>
        <p:spPr>
          <a:xfrm>
            <a:off x="2151089" y="4624466"/>
            <a:ext cx="3485213" cy="400110"/>
          </a:xfrm>
          <a:prstGeom prst="rect">
            <a:avLst/>
          </a:prstGeom>
          <a:noFill/>
        </p:spPr>
        <p:txBody>
          <a:bodyPr wrap="square" rtlCol="0">
            <a:spAutoFit/>
          </a:bodyPr>
          <a:lstStyle/>
          <a:p>
            <a:r>
              <a:rPr lang="zh-TW" altLang="en-US" sz="2000" dirty="0" smtClean="0"/>
              <a:t>中教大附小傅寶宏</a:t>
            </a:r>
            <a:endParaRPr lang="zh-TW" altLang="en-US" sz="2000" dirty="0"/>
          </a:p>
        </p:txBody>
      </p:sp>
    </p:spTree>
    <p:extLst>
      <p:ext uri="{BB962C8B-B14F-4D97-AF65-F5344CB8AC3E}">
        <p14:creationId xmlns:p14="http://schemas.microsoft.com/office/powerpoint/2010/main" val="1637469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1161738" y="505681"/>
            <a:ext cx="6100996" cy="4506841"/>
          </a:xfrm>
          <a:prstGeom prst="rect">
            <a:avLst/>
          </a:prstGeom>
        </p:spPr>
      </p:pic>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768315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2170" y="556689"/>
            <a:ext cx="7786915" cy="750300"/>
          </a:xfrm>
        </p:spPr>
        <p:txBody>
          <a:bodyPr/>
          <a:lstStyle/>
          <a:p>
            <a:r>
              <a:rPr lang="en-US" altLang="zh-TW" dirty="0">
                <a:latin typeface="微軟正黑體" panose="020B0604030504040204" pitchFamily="34" charset="-120"/>
                <a:ea typeface="微軟正黑體" panose="020B0604030504040204" pitchFamily="34" charset="-120"/>
              </a:rPr>
              <a:t>Super3</a:t>
            </a:r>
            <a:r>
              <a:rPr lang="zh-TW" altLang="en-US" dirty="0">
                <a:latin typeface="微軟正黑體" panose="020B0604030504040204" pitchFamily="34" charset="-120"/>
                <a:ea typeface="微軟正黑體" panose="020B0604030504040204" pitchFamily="34" charset="-120"/>
              </a:rPr>
              <a:t>議題探究教學</a:t>
            </a:r>
            <a:r>
              <a:rPr lang="zh-TW" altLang="en-US" dirty="0" smtClean="0">
                <a:latin typeface="微軟正黑體" panose="020B0604030504040204" pitchFamily="34" charset="-120"/>
                <a:ea typeface="微軟正黑體" panose="020B0604030504040204" pitchFamily="34" charset="-120"/>
              </a:rPr>
              <a:t>分想</a:t>
            </a:r>
            <a:r>
              <a:rPr lang="en-US" altLang="zh-TW" b="0"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交通工具</a:t>
            </a:r>
            <a:r>
              <a:rPr lang="zh-TW" altLang="en-US" dirty="0">
                <a:latin typeface="微軟正黑體" panose="020B0604030504040204" pitchFamily="34" charset="-120"/>
                <a:ea typeface="微軟正黑體" panose="020B0604030504040204" pitchFamily="34" charset="-120"/>
              </a:rPr>
              <a:t>知多少</a:t>
            </a:r>
          </a:p>
        </p:txBody>
      </p:sp>
      <p:pic>
        <p:nvPicPr>
          <p:cNvPr id="5" name="圖片 4"/>
          <p:cNvPicPr>
            <a:picLocks noChangeAspect="1"/>
          </p:cNvPicPr>
          <p:nvPr/>
        </p:nvPicPr>
        <p:blipFill rotWithShape="1">
          <a:blip r:embed="rId2"/>
          <a:srcRect l="5978" t="9921" r="2538" b="-1516"/>
          <a:stretch/>
        </p:blipFill>
        <p:spPr>
          <a:xfrm>
            <a:off x="914400" y="1278391"/>
            <a:ext cx="7126515" cy="3684133"/>
          </a:xfrm>
          <a:prstGeom prst="rect">
            <a:avLst/>
          </a:prstGeom>
        </p:spPr>
      </p:pic>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2676285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海報成品</a:t>
            </a:r>
            <a:endParaRPr lang="zh-TW" altLang="en-US" dirty="0"/>
          </a:p>
        </p:txBody>
      </p:sp>
      <p:pic>
        <p:nvPicPr>
          <p:cNvPr id="5" name="圖片 4"/>
          <p:cNvPicPr>
            <a:picLocks noChangeAspect="1"/>
          </p:cNvPicPr>
          <p:nvPr/>
        </p:nvPicPr>
        <p:blipFill>
          <a:blip r:embed="rId2"/>
          <a:stretch>
            <a:fillRect/>
          </a:stretch>
        </p:blipFill>
        <p:spPr>
          <a:xfrm>
            <a:off x="929390" y="1471168"/>
            <a:ext cx="7135318" cy="3101299"/>
          </a:xfrm>
          <a:prstGeom prst="rect">
            <a:avLst/>
          </a:prstGeom>
        </p:spPr>
      </p:pic>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6" name="文字方塊 5"/>
          <p:cNvSpPr txBox="1"/>
          <p:nvPr/>
        </p:nvSpPr>
        <p:spPr>
          <a:xfrm>
            <a:off x="2743200" y="4669436"/>
            <a:ext cx="2825646" cy="400110"/>
          </a:xfrm>
          <a:prstGeom prst="rect">
            <a:avLst/>
          </a:prstGeom>
          <a:noFill/>
        </p:spPr>
        <p:txBody>
          <a:bodyPr wrap="square" rtlCol="0">
            <a:spAutoFit/>
          </a:bodyPr>
          <a:lstStyle/>
          <a:p>
            <a:r>
              <a:rPr lang="zh-TW" altLang="en-US" sz="2000" dirty="0"/>
              <a:t>臺中市仁美國</a:t>
            </a:r>
            <a:r>
              <a:rPr lang="zh-TW" altLang="en-US" sz="2000" dirty="0" smtClean="0"/>
              <a:t>小邱惠華</a:t>
            </a:r>
            <a:endParaRPr lang="zh-TW" altLang="en-US" sz="2000" dirty="0"/>
          </a:p>
        </p:txBody>
      </p:sp>
    </p:spTree>
    <p:extLst>
      <p:ext uri="{BB962C8B-B14F-4D97-AF65-F5344CB8AC3E}">
        <p14:creationId xmlns:p14="http://schemas.microsoft.com/office/powerpoint/2010/main" val="562749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170906" y="1767810"/>
            <a:ext cx="6858000" cy="1790700"/>
          </a:xfrm>
        </p:spPr>
        <p:txBody>
          <a:bodyPr>
            <a:normAutofit fontScale="90000"/>
          </a:bodyPr>
          <a:lstStyle/>
          <a:p>
            <a:r>
              <a:rPr lang="zh-TW" altLang="en-US" dirty="0">
                <a:latin typeface="微軟正黑體" panose="020B0604030504040204" pitchFamily="34" charset="-120"/>
                <a:ea typeface="微軟正黑體" panose="020B0604030504040204" pitchFamily="34" charset="-120"/>
              </a:rPr>
              <a:t>資訊素養與專題研究</a:t>
            </a:r>
            <a:br>
              <a:rPr lang="zh-TW" altLang="en-US"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
            </a:r>
            <a:br>
              <a:rPr lang="zh-TW" altLang="en-US"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單元</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：資訊素養概論</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基礎</a:t>
            </a:r>
            <a:r>
              <a:rPr lang="en-US" altLang="zh-TW" dirty="0">
                <a:latin typeface="微軟正黑體" panose="020B0604030504040204" pitchFamily="34" charset="-120"/>
                <a:ea typeface="微軟正黑體" panose="020B0604030504040204" pitchFamily="34" charset="-120"/>
              </a:rPr>
              <a:t>)</a:t>
            </a:r>
            <a:br>
              <a:rPr lang="en-US" altLang="zh-TW" dirty="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單元</a:t>
            </a:r>
            <a:r>
              <a:rPr lang="en-US" altLang="zh-TW" dirty="0" smtClean="0">
                <a:latin typeface="微軟正黑體" panose="020B0604030504040204" pitchFamily="34" charset="-120"/>
                <a:ea typeface="微軟正黑體" panose="020B0604030504040204" pitchFamily="34" charset="-120"/>
              </a:rPr>
              <a:t>2: Super3</a:t>
            </a:r>
            <a:r>
              <a:rPr lang="zh-TW" altLang="en-US" dirty="0">
                <a:latin typeface="微軟正黑體" panose="020B0604030504040204" pitchFamily="34" charset="-120"/>
                <a:ea typeface="微軟正黑體" panose="020B0604030504040204" pitchFamily="34" charset="-120"/>
              </a:rPr>
              <a:t>專題探究實務</a:t>
            </a:r>
          </a:p>
        </p:txBody>
      </p:sp>
      <p:sp>
        <p:nvSpPr>
          <p:cNvPr id="3" name="副標題 2"/>
          <p:cNvSpPr>
            <a:spLocks noGrp="1"/>
          </p:cNvSpPr>
          <p:nvPr>
            <p:ph type="subTitle" idx="1"/>
          </p:nvPr>
        </p:nvSpPr>
        <p:spPr>
          <a:xfrm>
            <a:off x="1667156" y="3533542"/>
            <a:ext cx="6157199" cy="712184"/>
          </a:xfrm>
        </p:spPr>
        <p:txBody>
          <a:bodyPr>
            <a:normAutofit fontScale="55000" lnSpcReduction="20000"/>
          </a:bodyPr>
          <a:lstStyle/>
          <a:p>
            <a:r>
              <a:rPr lang="zh-TW" altLang="en-US" sz="2700" dirty="0">
                <a:latin typeface="微軟正黑體" panose="020B0604030504040204" pitchFamily="34" charset="-120"/>
                <a:ea typeface="微軟正黑體" panose="020B0604030504040204" pitchFamily="34" charset="-120"/>
              </a:rPr>
              <a:t>黃曉萍</a:t>
            </a:r>
            <a:endParaRPr lang="en-US" altLang="zh-TW" sz="2700" dirty="0">
              <a:latin typeface="微軟正黑體" panose="020B0604030504040204" pitchFamily="34" charset="-120"/>
              <a:ea typeface="微軟正黑體" panose="020B0604030504040204" pitchFamily="34" charset="-120"/>
            </a:endParaRPr>
          </a:p>
          <a:p>
            <a:r>
              <a:rPr lang="zh-TW" altLang="en-US" sz="2700" dirty="0"/>
              <a:t>高雄市楠陽國小圖書教師</a:t>
            </a:r>
            <a:endParaRPr lang="en-US" altLang="zh-TW" sz="2700" dirty="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345542" y="-47228"/>
            <a:ext cx="5829300" cy="82770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sz="2100" dirty="0">
                <a:latin typeface="微軟正黑體" panose="020B0604030504040204" pitchFamily="34" charset="-120"/>
                <a:ea typeface="微軟正黑體" panose="020B0604030504040204" pitchFamily="34" charset="-120"/>
              </a:rPr>
              <a:t>全國圖書教師磨課師課程</a:t>
            </a:r>
          </a:p>
        </p:txBody>
      </p:sp>
      <p:sp>
        <p:nvSpPr>
          <p:cNvPr id="6" name="投影片編號版面配置區 5">
            <a:extLst>
              <a:ext uri="{FF2B5EF4-FFF2-40B4-BE49-F238E27FC236}">
                <a16:creationId xmlns:a16="http://schemas.microsoft.com/office/drawing/2014/main" id="{3004AC15-A625-B64A-7032-9F2794C82CF7}"/>
              </a:ext>
            </a:extLst>
          </p:cNvPr>
          <p:cNvSpPr>
            <a:spLocks noGrp="1"/>
          </p:cNvSpPr>
          <p:nvPr>
            <p:ph type="sldNum" sz="quarter" idx="12"/>
          </p:nvPr>
        </p:nvSpPr>
        <p:spPr/>
        <p:txBody>
          <a:bodyPr/>
          <a:lstStyle/>
          <a:p>
            <a:fld id="{B304A351-0238-44A1-9C10-E1F8B684A890}" type="slidenum">
              <a:rPr lang="zh-TW" altLang="en-US" smtClean="0"/>
              <a:t>14</a:t>
            </a:fld>
            <a:endParaRPr lang="zh-TW" altLang="en-US"/>
          </a:p>
        </p:txBody>
      </p:sp>
    </p:spTree>
    <p:extLst>
      <p:ext uri="{BB962C8B-B14F-4D97-AF65-F5344CB8AC3E}">
        <p14:creationId xmlns:p14="http://schemas.microsoft.com/office/powerpoint/2010/main" val="319000614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FAB24F-3EA6-F000-2C20-41A9FA90D6AB}"/>
              </a:ext>
            </a:extLst>
          </p:cNvPr>
          <p:cNvSpPr>
            <a:spLocks noGrp="1"/>
          </p:cNvSpPr>
          <p:nvPr>
            <p:ph type="title"/>
          </p:nvPr>
        </p:nvSpPr>
        <p:spPr>
          <a:xfrm>
            <a:off x="593270" y="346853"/>
            <a:ext cx="7886700" cy="741718"/>
          </a:xfrm>
        </p:spPr>
        <p:txBody>
          <a:bodyPr/>
          <a:lstStyle/>
          <a:p>
            <a:r>
              <a:rPr lang="zh-TW" altLang="en-US" sz="3600" kern="1200" dirty="0">
                <a:solidFill>
                  <a:prstClr val="black"/>
                </a:solidFill>
                <a:latin typeface="微軟正黑體" panose="020B0604030504040204" pitchFamily="34" charset="-120"/>
                <a:ea typeface="微軟正黑體" panose="020B0604030504040204" pitchFamily="34" charset="-120"/>
                <a:cs typeface="+mn-cs"/>
              </a:rPr>
              <a:t>三年級</a:t>
            </a:r>
            <a:r>
              <a:rPr lang="en-US" altLang="zh-TW" sz="3600" kern="1200" dirty="0" smtClean="0">
                <a:solidFill>
                  <a:srgbClr val="FF0000"/>
                </a:solidFill>
                <a:latin typeface="微軟正黑體" panose="020B0604030504040204" pitchFamily="34" charset="-120"/>
                <a:ea typeface="微軟正黑體" panose="020B0604030504040204" pitchFamily="34" charset="-120"/>
                <a:cs typeface="+mj-cs"/>
              </a:rPr>
              <a:t>Super3</a:t>
            </a:r>
            <a:r>
              <a:rPr lang="zh-TW" altLang="en-US" sz="3600" kern="1200" dirty="0">
                <a:solidFill>
                  <a:srgbClr val="FF0000"/>
                </a:solidFill>
                <a:latin typeface="微軟正黑體" panose="020B0604030504040204" pitchFamily="34" charset="-120"/>
                <a:ea typeface="微軟正黑體" panose="020B0604030504040204" pitchFamily="34" charset="-120"/>
                <a:cs typeface="+mj-cs"/>
              </a:rPr>
              <a:t>教學設計</a:t>
            </a:r>
            <a:r>
              <a:rPr lang="en-US" altLang="zh-TW" sz="2400" kern="1200" dirty="0">
                <a:solidFill>
                  <a:prstClr val="black"/>
                </a:solidFill>
                <a:latin typeface="微軟正黑體" panose="020B0604030504040204" pitchFamily="34" charset="-120"/>
                <a:ea typeface="微軟正黑體" panose="020B0604030504040204" pitchFamily="34" charset="-120"/>
                <a:cs typeface="+mj-cs"/>
              </a:rPr>
              <a:t>【</a:t>
            </a:r>
            <a:r>
              <a:rPr lang="zh-TW" altLang="en-US" sz="2400" kern="1200" dirty="0">
                <a:solidFill>
                  <a:prstClr val="black"/>
                </a:solidFill>
                <a:latin typeface="微軟正黑體" panose="020B0604030504040204" pitchFamily="34" charset="-120"/>
                <a:ea typeface="微軟正黑體" panose="020B0604030504040204" pitchFamily="34" charset="-120"/>
                <a:cs typeface="+mj-cs"/>
              </a:rPr>
              <a:t>小農夫種菜趣</a:t>
            </a:r>
            <a:r>
              <a:rPr lang="en-US" altLang="zh-TW" sz="2400" kern="1200" dirty="0">
                <a:solidFill>
                  <a:prstClr val="black"/>
                </a:solidFill>
                <a:latin typeface="微軟正黑體" panose="020B0604030504040204" pitchFamily="34" charset="-120"/>
                <a:ea typeface="微軟正黑體" panose="020B0604030504040204" pitchFamily="34" charset="-120"/>
                <a:cs typeface="+mj-cs"/>
              </a:rPr>
              <a:t>】</a:t>
            </a:r>
            <a:endParaRPr lang="zh-TW" altLang="en-US" sz="2400" dirty="0"/>
          </a:p>
        </p:txBody>
      </p:sp>
      <p:sp>
        <p:nvSpPr>
          <p:cNvPr id="3" name="內容版面配置區 2">
            <a:extLst>
              <a:ext uri="{FF2B5EF4-FFF2-40B4-BE49-F238E27FC236}">
                <a16:creationId xmlns:a16="http://schemas.microsoft.com/office/drawing/2014/main" id="{CCAAC1F5-136C-49FE-0392-307EAE5FC943}"/>
              </a:ext>
            </a:extLst>
          </p:cNvPr>
          <p:cNvSpPr>
            <a:spLocks noGrp="1"/>
          </p:cNvSpPr>
          <p:nvPr>
            <p:ph idx="1"/>
          </p:nvPr>
        </p:nvSpPr>
        <p:spPr>
          <a:xfrm>
            <a:off x="776349" y="877624"/>
            <a:ext cx="6926862" cy="443177"/>
          </a:xfrm>
        </p:spPr>
        <p:txBody>
          <a:bodyPr/>
          <a:lstStyle/>
          <a:p>
            <a:pPr marL="0" indent="0" defTabSz="685800">
              <a:spcBef>
                <a:spcPts val="0"/>
              </a:spcBef>
              <a:buClrTx/>
              <a:buSzTx/>
              <a:buNone/>
              <a:defRPr/>
            </a:pPr>
            <a:r>
              <a:rPr lang="zh-TW" altLang="en-US" sz="2100" kern="1200" dirty="0">
                <a:solidFill>
                  <a:prstClr val="black"/>
                </a:solidFill>
                <a:latin typeface="標楷體" panose="03000509000000000000" pitchFamily="65" charset="-120"/>
                <a:ea typeface="標楷體" panose="03000509000000000000" pitchFamily="65" charset="-120"/>
                <a:cs typeface="+mn-cs"/>
              </a:rPr>
              <a:t>結合</a:t>
            </a:r>
            <a:r>
              <a:rPr lang="zh-TW" altLang="en-US" sz="2100" b="1" kern="1200" dirty="0">
                <a:solidFill>
                  <a:srgbClr val="0070C0"/>
                </a:solidFill>
                <a:latin typeface="標楷體" panose="03000509000000000000" pitchFamily="65" charset="-120"/>
                <a:ea typeface="標楷體" panose="03000509000000000000" pitchFamily="65" charset="-120"/>
                <a:cs typeface="+mn-cs"/>
              </a:rPr>
              <a:t>自然</a:t>
            </a:r>
            <a:r>
              <a:rPr lang="zh-TW" altLang="en-US" sz="2100" kern="1200" dirty="0">
                <a:solidFill>
                  <a:prstClr val="black"/>
                </a:solidFill>
                <a:latin typeface="標楷體" panose="03000509000000000000" pitchFamily="65" charset="-120"/>
                <a:ea typeface="標楷體" panose="03000509000000000000" pitchFamily="65" charset="-120"/>
                <a:cs typeface="+mn-cs"/>
              </a:rPr>
              <a:t>、</a:t>
            </a:r>
            <a:r>
              <a:rPr lang="zh-TW" altLang="en-US" sz="2100" b="1" kern="1200" dirty="0">
                <a:solidFill>
                  <a:srgbClr val="0070C0"/>
                </a:solidFill>
                <a:latin typeface="標楷體" panose="03000509000000000000" pitchFamily="65" charset="-120"/>
                <a:ea typeface="標楷體" panose="03000509000000000000" pitchFamily="65" charset="-120"/>
                <a:cs typeface="+mn-cs"/>
              </a:rPr>
              <a:t>閱讀</a:t>
            </a:r>
            <a:r>
              <a:rPr lang="zh-TW" altLang="en-US" sz="2100" kern="1200" dirty="0">
                <a:solidFill>
                  <a:prstClr val="black"/>
                </a:solidFill>
                <a:latin typeface="標楷體" panose="03000509000000000000" pitchFamily="65" charset="-120"/>
                <a:ea typeface="標楷體" panose="03000509000000000000" pitchFamily="65" charset="-120"/>
                <a:cs typeface="+mn-cs"/>
              </a:rPr>
              <a:t>、</a:t>
            </a:r>
            <a:r>
              <a:rPr lang="zh-TW" altLang="en-US" sz="2100" b="1" kern="1200" dirty="0">
                <a:solidFill>
                  <a:srgbClr val="0070C0"/>
                </a:solidFill>
                <a:latin typeface="標楷體" panose="03000509000000000000" pitchFamily="65" charset="-120"/>
                <a:ea typeface="標楷體" panose="03000509000000000000" pitchFamily="65" charset="-120"/>
                <a:cs typeface="+mn-cs"/>
              </a:rPr>
              <a:t>彈性</a:t>
            </a:r>
            <a:r>
              <a:rPr lang="zh-TW" altLang="en-US" sz="2100" kern="1200" dirty="0">
                <a:solidFill>
                  <a:prstClr val="black"/>
                </a:solidFill>
                <a:latin typeface="標楷體" panose="03000509000000000000" pitchFamily="65" charset="-120"/>
                <a:ea typeface="標楷體" panose="03000509000000000000" pitchFamily="65" charset="-120"/>
                <a:cs typeface="+mn-cs"/>
              </a:rPr>
              <a:t>領域，將</a:t>
            </a:r>
            <a:r>
              <a:rPr lang="zh-TW" altLang="en-US" sz="2100" b="1" kern="1200" dirty="0">
                <a:solidFill>
                  <a:srgbClr val="ED7D31">
                    <a:lumMod val="75000"/>
                  </a:srgbClr>
                </a:solidFill>
                <a:latin typeface="標楷體" panose="03000509000000000000" pitchFamily="65" charset="-120"/>
                <a:ea typeface="標楷體" panose="03000509000000000000" pitchFamily="65" charset="-120"/>
                <a:cs typeface="+mn-cs"/>
              </a:rPr>
              <a:t>戶外教育</a:t>
            </a:r>
            <a:r>
              <a:rPr lang="zh-TW" altLang="en-US" sz="2100" kern="1200" dirty="0">
                <a:solidFill>
                  <a:prstClr val="black"/>
                </a:solidFill>
                <a:latin typeface="標楷體" panose="03000509000000000000" pitchFamily="65" charset="-120"/>
                <a:ea typeface="標楷體" panose="03000509000000000000" pitchFamily="65" charset="-120"/>
                <a:cs typeface="+mn-cs"/>
              </a:rPr>
              <a:t>議題融入</a:t>
            </a:r>
            <a:r>
              <a:rPr lang="zh-TW" altLang="en-US" sz="2100" kern="1200" dirty="0" smtClean="0">
                <a:solidFill>
                  <a:prstClr val="black"/>
                </a:solidFill>
                <a:latin typeface="標楷體" panose="03000509000000000000" pitchFamily="65" charset="-120"/>
                <a:ea typeface="標楷體" panose="03000509000000000000" pitchFamily="65" charset="-120"/>
                <a:cs typeface="+mn-cs"/>
              </a:rPr>
              <a:t>課程</a:t>
            </a:r>
            <a:endParaRPr lang="zh-TW" altLang="en-US" dirty="0"/>
          </a:p>
        </p:txBody>
      </p:sp>
      <p:graphicFrame>
        <p:nvGraphicFramePr>
          <p:cNvPr id="5" name="表格 5">
            <a:extLst>
              <a:ext uri="{FF2B5EF4-FFF2-40B4-BE49-F238E27FC236}">
                <a16:creationId xmlns:a16="http://schemas.microsoft.com/office/drawing/2014/main" id="{C168D31B-01E2-D0EE-FB62-E27457A7EFC7}"/>
              </a:ext>
            </a:extLst>
          </p:cNvPr>
          <p:cNvGraphicFramePr>
            <a:graphicFrameLocks noGrp="1"/>
          </p:cNvGraphicFramePr>
          <p:nvPr>
            <p:extLst/>
          </p:nvPr>
        </p:nvGraphicFramePr>
        <p:xfrm>
          <a:off x="1053191" y="6455047"/>
          <a:ext cx="6096000" cy="5562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678472357"/>
                    </a:ext>
                  </a:extLst>
                </a:gridCol>
                <a:gridCol w="1524000">
                  <a:extLst>
                    <a:ext uri="{9D8B030D-6E8A-4147-A177-3AD203B41FA5}">
                      <a16:colId xmlns:a16="http://schemas.microsoft.com/office/drawing/2014/main" val="2173611512"/>
                    </a:ext>
                  </a:extLst>
                </a:gridCol>
                <a:gridCol w="1524000">
                  <a:extLst>
                    <a:ext uri="{9D8B030D-6E8A-4147-A177-3AD203B41FA5}">
                      <a16:colId xmlns:a16="http://schemas.microsoft.com/office/drawing/2014/main" val="561526806"/>
                    </a:ext>
                  </a:extLst>
                </a:gridCol>
                <a:gridCol w="1524000">
                  <a:extLst>
                    <a:ext uri="{9D8B030D-6E8A-4147-A177-3AD203B41FA5}">
                      <a16:colId xmlns:a16="http://schemas.microsoft.com/office/drawing/2014/main" val="414700201"/>
                    </a:ext>
                  </a:extLst>
                </a:gridCol>
              </a:tblGrid>
              <a:tr h="278130">
                <a:tc>
                  <a:txBody>
                    <a:bodyPr/>
                    <a:lstStyle/>
                    <a:p>
                      <a:endParaRPr lang="zh-TW" altLang="en-US" sz="1100"/>
                    </a:p>
                  </a:txBody>
                  <a:tcPr marL="68580" marR="68580" marT="34290" marB="34290"/>
                </a:tc>
                <a:tc>
                  <a:txBody>
                    <a:bodyPr/>
                    <a:lstStyle/>
                    <a:p>
                      <a:endParaRPr lang="zh-TW" altLang="en-US" sz="1100" dirty="0"/>
                    </a:p>
                  </a:txBody>
                  <a:tcPr marL="68580" marR="68580" marT="34290" marB="34290"/>
                </a:tc>
                <a:tc>
                  <a:txBody>
                    <a:bodyPr/>
                    <a:lstStyle/>
                    <a:p>
                      <a:endParaRPr lang="zh-TW" altLang="en-US" sz="1100"/>
                    </a:p>
                  </a:txBody>
                  <a:tcPr marL="68580" marR="68580" marT="34290" marB="34290"/>
                </a:tc>
                <a:tc>
                  <a:txBody>
                    <a:bodyPr/>
                    <a:lstStyle/>
                    <a:p>
                      <a:endParaRPr lang="zh-TW" altLang="en-US" sz="1100"/>
                    </a:p>
                  </a:txBody>
                  <a:tcPr marL="68580" marR="68580" marT="34290" marB="34290"/>
                </a:tc>
                <a:extLst>
                  <a:ext uri="{0D108BD9-81ED-4DB2-BD59-A6C34878D82A}">
                    <a16:rowId xmlns:a16="http://schemas.microsoft.com/office/drawing/2014/main" val="1009766156"/>
                  </a:ext>
                </a:extLst>
              </a:tr>
              <a:tr h="278130">
                <a:tc>
                  <a:txBody>
                    <a:bodyPr/>
                    <a:lstStyle/>
                    <a:p>
                      <a:endParaRPr lang="zh-TW" altLang="en-US" sz="1100" dirty="0"/>
                    </a:p>
                  </a:txBody>
                  <a:tcPr marL="68580" marR="68580" marT="34290" marB="34290"/>
                </a:tc>
                <a:tc>
                  <a:txBody>
                    <a:bodyPr/>
                    <a:lstStyle/>
                    <a:p>
                      <a:endParaRPr lang="zh-TW" altLang="en-US" sz="1100" dirty="0"/>
                    </a:p>
                  </a:txBody>
                  <a:tcPr marL="68580" marR="68580" marT="34290" marB="34290"/>
                </a:tc>
                <a:tc>
                  <a:txBody>
                    <a:bodyPr/>
                    <a:lstStyle/>
                    <a:p>
                      <a:endParaRPr lang="zh-TW" altLang="en-US" sz="1100"/>
                    </a:p>
                  </a:txBody>
                  <a:tcPr marL="68580" marR="68580" marT="34290" marB="34290"/>
                </a:tc>
                <a:tc>
                  <a:txBody>
                    <a:bodyPr/>
                    <a:lstStyle/>
                    <a:p>
                      <a:endParaRPr lang="zh-TW" altLang="en-US" sz="1100" dirty="0"/>
                    </a:p>
                  </a:txBody>
                  <a:tcPr marL="68580" marR="68580" marT="34290" marB="34290"/>
                </a:tc>
                <a:extLst>
                  <a:ext uri="{0D108BD9-81ED-4DB2-BD59-A6C34878D82A}">
                    <a16:rowId xmlns:a16="http://schemas.microsoft.com/office/drawing/2014/main" val="1189973489"/>
                  </a:ext>
                </a:extLst>
              </a:tr>
            </a:tbl>
          </a:graphicData>
        </a:graphic>
      </p:graphicFrame>
      <p:sp>
        <p:nvSpPr>
          <p:cNvPr id="6" name="投影片編號版面配置區 5">
            <a:extLst>
              <a:ext uri="{FF2B5EF4-FFF2-40B4-BE49-F238E27FC236}">
                <a16:creationId xmlns:a16="http://schemas.microsoft.com/office/drawing/2014/main" id="{80F3411B-70E0-C8AE-E6B0-7C8D1922C7A7}"/>
              </a:ext>
            </a:extLst>
          </p:cNvPr>
          <p:cNvSpPr>
            <a:spLocks noGrp="1"/>
          </p:cNvSpPr>
          <p:nvPr>
            <p:ph type="sldNum" sz="quarter" idx="12"/>
          </p:nvPr>
        </p:nvSpPr>
        <p:spPr>
          <a:xfrm>
            <a:off x="6457950" y="4869657"/>
            <a:ext cx="2057400" cy="273844"/>
          </a:xfrm>
        </p:spPr>
        <p:txBody>
          <a:bodyPr/>
          <a:lstStyle/>
          <a:p>
            <a:fld id="{B304A351-0238-44A1-9C10-E1F8B684A890}" type="slidenum">
              <a:rPr lang="zh-TW" altLang="en-US" smtClean="0"/>
              <a:t>15</a:t>
            </a:fld>
            <a:endParaRPr lang="zh-TW" altLang="en-US" dirty="0"/>
          </a:p>
        </p:txBody>
      </p:sp>
      <p:graphicFrame>
        <p:nvGraphicFramePr>
          <p:cNvPr id="7" name="表格 6"/>
          <p:cNvGraphicFramePr>
            <a:graphicFrameLocks noGrp="1"/>
          </p:cNvGraphicFramePr>
          <p:nvPr>
            <p:extLst>
              <p:ext uri="{D42A27DB-BD31-4B8C-83A1-F6EECF244321}">
                <p14:modId xmlns:p14="http://schemas.microsoft.com/office/powerpoint/2010/main" val="1151128487"/>
              </p:ext>
            </p:extLst>
          </p:nvPr>
        </p:nvGraphicFramePr>
        <p:xfrm>
          <a:off x="805543" y="1303020"/>
          <a:ext cx="7649027" cy="3840480"/>
        </p:xfrm>
        <a:graphic>
          <a:graphicData uri="http://schemas.openxmlformats.org/drawingml/2006/table">
            <a:tbl>
              <a:tblPr firstRow="1" bandRow="1">
                <a:tableStyleId>{8799B23B-EC83-4686-B30A-512413B5E67A}</a:tableStyleId>
              </a:tblPr>
              <a:tblGrid>
                <a:gridCol w="1075487">
                  <a:extLst>
                    <a:ext uri="{9D8B030D-6E8A-4147-A177-3AD203B41FA5}">
                      <a16:colId xmlns:a16="http://schemas.microsoft.com/office/drawing/2014/main" val="175683496"/>
                    </a:ext>
                  </a:extLst>
                </a:gridCol>
                <a:gridCol w="4098856">
                  <a:extLst>
                    <a:ext uri="{9D8B030D-6E8A-4147-A177-3AD203B41FA5}">
                      <a16:colId xmlns:a16="http://schemas.microsoft.com/office/drawing/2014/main" val="2900253139"/>
                    </a:ext>
                  </a:extLst>
                </a:gridCol>
                <a:gridCol w="1335314">
                  <a:extLst>
                    <a:ext uri="{9D8B030D-6E8A-4147-A177-3AD203B41FA5}">
                      <a16:colId xmlns:a16="http://schemas.microsoft.com/office/drawing/2014/main" val="3980043480"/>
                    </a:ext>
                  </a:extLst>
                </a:gridCol>
                <a:gridCol w="1139370">
                  <a:extLst>
                    <a:ext uri="{9D8B030D-6E8A-4147-A177-3AD203B41FA5}">
                      <a16:colId xmlns:a16="http://schemas.microsoft.com/office/drawing/2014/main" val="3675438914"/>
                    </a:ext>
                  </a:extLst>
                </a:gridCol>
              </a:tblGrid>
              <a:tr h="299454">
                <a:tc>
                  <a:txBody>
                    <a:bodyPr/>
                    <a:lstStyle/>
                    <a:p>
                      <a:r>
                        <a:rPr lang="en-US" altLang="zh-TW" sz="1800" dirty="0"/>
                        <a:t>Super3</a:t>
                      </a:r>
                      <a:endParaRPr lang="zh-TW" altLang="en-US" sz="1800" dirty="0">
                        <a:latin typeface="標楷體" panose="03000509000000000000" pitchFamily="65" charset="-120"/>
                        <a:ea typeface="標楷體" panose="03000509000000000000" pitchFamily="65" charset="-120"/>
                      </a:endParaRPr>
                    </a:p>
                  </a:txBody>
                  <a:tcPr/>
                </a:tc>
                <a:tc>
                  <a:txBody>
                    <a:bodyPr/>
                    <a:lstStyle/>
                    <a:p>
                      <a:r>
                        <a:rPr lang="zh-TW" altLang="en-US" sz="1800" dirty="0"/>
                        <a:t>學習內容</a:t>
                      </a:r>
                      <a:endParaRPr lang="zh-TW" altLang="en-US" sz="1800" dirty="0">
                        <a:latin typeface="標楷體" panose="03000509000000000000" pitchFamily="65" charset="-120"/>
                        <a:ea typeface="標楷體" panose="03000509000000000000" pitchFamily="65" charset="-120"/>
                      </a:endParaRPr>
                    </a:p>
                  </a:txBody>
                  <a:tcPr/>
                </a:tc>
                <a:tc>
                  <a:txBody>
                    <a:bodyPr/>
                    <a:lstStyle/>
                    <a:p>
                      <a:r>
                        <a:rPr lang="zh-TW" altLang="en-US" sz="1800" dirty="0"/>
                        <a:t>學習領域</a:t>
                      </a:r>
                      <a:endParaRPr lang="zh-TW" altLang="en-US" sz="1800" dirty="0">
                        <a:latin typeface="標楷體" panose="03000509000000000000" pitchFamily="65" charset="-120"/>
                        <a:ea typeface="標楷體" panose="03000509000000000000" pitchFamily="65" charset="-120"/>
                      </a:endParaRPr>
                    </a:p>
                  </a:txBody>
                  <a:tcPr/>
                </a:tc>
                <a:tc>
                  <a:txBody>
                    <a:bodyPr/>
                    <a:lstStyle/>
                    <a:p>
                      <a:r>
                        <a:rPr lang="zh-TW" altLang="en-US" sz="1800" dirty="0"/>
                        <a:t>學習節數</a:t>
                      </a:r>
                      <a:endParaRPr lang="zh-TW" altLang="en-US" sz="1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570144445"/>
                  </a:ext>
                </a:extLst>
              </a:tr>
              <a:tr h="510911">
                <a:tc rowSpan="2">
                  <a:txBody>
                    <a:bodyPr/>
                    <a:lstStyle/>
                    <a:p>
                      <a:endParaRPr lang="zh-TW" altLang="en-US" sz="1800" dirty="0">
                        <a:latin typeface="微軟正黑體" panose="020B0604030504040204" pitchFamily="34" charset="-120"/>
                        <a:ea typeface="微軟正黑體" panose="020B0604030504040204" pitchFamily="34" charset="-120"/>
                      </a:endParaRPr>
                    </a:p>
                    <a:p>
                      <a:r>
                        <a:rPr lang="zh-TW" altLang="en-US" sz="1800" dirty="0">
                          <a:latin typeface="微軟正黑體" panose="020B0604030504040204" pitchFamily="34" charset="-120"/>
                          <a:ea typeface="微軟正黑體" panose="020B0604030504040204" pitchFamily="34" charset="-120"/>
                        </a:rPr>
                        <a:t>計畫</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1.</a:t>
                      </a:r>
                      <a:r>
                        <a:rPr lang="zh-TW" altLang="en-US" sz="1800" dirty="0">
                          <a:latin typeface="微軟正黑體" panose="020B0604030504040204" pitchFamily="34" charset="-120"/>
                          <a:ea typeface="微軟正黑體" panose="020B0604030504040204" pitchFamily="34" charset="-120"/>
                        </a:rPr>
                        <a:t>結合自然領域</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種菜好好玩</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認識蔬菜並發現問題</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zh-TW" altLang="en-US" sz="1800" dirty="0">
                          <a:latin typeface="微軟正黑體" panose="020B0604030504040204" pitchFamily="34" charset="-120"/>
                          <a:ea typeface="微軟正黑體" panose="020B0604030504040204" pitchFamily="34" charset="-120"/>
                        </a:rPr>
                        <a:t>自然</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8</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125702451"/>
                  </a:ext>
                </a:extLst>
              </a:tr>
              <a:tr h="510911">
                <a:tc vMerge="1">
                  <a:txBody>
                    <a:bodyPr/>
                    <a:lstStyle/>
                    <a:p>
                      <a:r>
                        <a:rPr lang="zh-TW" altLang="en-US" sz="2000" dirty="0">
                          <a:latin typeface="標楷體" panose="03000509000000000000" pitchFamily="65" charset="-120"/>
                          <a:ea typeface="標楷體" panose="03000509000000000000" pitchFamily="65" charset="-120"/>
                        </a:rPr>
                        <a:t>計畫</a:t>
                      </a:r>
                    </a:p>
                  </a:txBody>
                  <a:tcPr>
                    <a:solidFill>
                      <a:schemeClr val="accent1">
                        <a:lumMod val="20000"/>
                        <a:lumOff val="80000"/>
                      </a:schemeClr>
                    </a:solidFill>
                  </a:tcPr>
                </a:tc>
                <a:tc>
                  <a:txBody>
                    <a:bodyPr/>
                    <a:lstStyle/>
                    <a:p>
                      <a:r>
                        <a:rPr lang="en-US" altLang="zh-TW" sz="1800" dirty="0">
                          <a:latin typeface="微軟正黑體" panose="020B0604030504040204" pitchFamily="34" charset="-120"/>
                          <a:ea typeface="微軟正黑體" panose="020B0604030504040204" pitchFamily="34" charset="-120"/>
                        </a:rPr>
                        <a:t>2.</a:t>
                      </a:r>
                      <a:r>
                        <a:rPr lang="zh-TW" altLang="en-US" sz="1800" dirty="0">
                          <a:latin typeface="微軟正黑體" panose="020B0604030504040204" pitchFamily="34" charset="-120"/>
                          <a:ea typeface="微軟正黑體" panose="020B0604030504040204" pitchFamily="34" charset="-120"/>
                        </a:rPr>
                        <a:t>用蛛網圖確定探究的主題</a:t>
                      </a:r>
                    </a:p>
                    <a:p>
                      <a:r>
                        <a:rPr lang="en-US" altLang="zh-TW" sz="1800" dirty="0">
                          <a:latin typeface="微軟正黑體" panose="020B0604030504040204" pitchFamily="34" charset="-120"/>
                          <a:ea typeface="微軟正黑體" panose="020B0604030504040204" pitchFamily="34" charset="-120"/>
                        </a:rPr>
                        <a:t>3.</a:t>
                      </a:r>
                      <a:r>
                        <a:rPr lang="zh-TW" altLang="en-US" sz="1800" dirty="0">
                          <a:latin typeface="微軟正黑體" panose="020B0604030504040204" pitchFamily="34" charset="-120"/>
                          <a:ea typeface="微軟正黑體" panose="020B0604030504040204" pitchFamily="34" charset="-120"/>
                        </a:rPr>
                        <a:t>尋找答案</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zh-TW" altLang="en-US" sz="1800" dirty="0">
                          <a:latin typeface="微軟正黑體" panose="020B0604030504040204" pitchFamily="34" charset="-120"/>
                          <a:ea typeface="微軟正黑體" panose="020B0604030504040204" pitchFamily="34" charset="-120"/>
                        </a:rPr>
                        <a:t>閱讀</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1</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396315592"/>
                  </a:ext>
                </a:extLst>
              </a:tr>
              <a:tr h="510911">
                <a:tc rowSpan="2">
                  <a:txBody>
                    <a:bodyPr/>
                    <a:lstStyle/>
                    <a:p>
                      <a:endParaRPr lang="en-US" altLang="zh-TW" sz="1800" dirty="0">
                        <a:latin typeface="微軟正黑體" panose="020B0604030504040204" pitchFamily="34" charset="-120"/>
                        <a:ea typeface="微軟正黑體" panose="020B0604030504040204" pitchFamily="34" charset="-120"/>
                      </a:endParaRPr>
                    </a:p>
                    <a:p>
                      <a:endParaRPr lang="en-US" altLang="zh-TW" sz="1800" dirty="0">
                        <a:latin typeface="微軟正黑體" panose="020B0604030504040204" pitchFamily="34" charset="-120"/>
                        <a:ea typeface="微軟正黑體" panose="020B0604030504040204" pitchFamily="34" charset="-120"/>
                      </a:endParaRPr>
                    </a:p>
                    <a:p>
                      <a:r>
                        <a:rPr lang="zh-TW" altLang="en-US" sz="1800" dirty="0">
                          <a:latin typeface="微軟正黑體" panose="020B0604030504040204" pitchFamily="34" charset="-120"/>
                          <a:ea typeface="微軟正黑體" panose="020B0604030504040204" pitchFamily="34" charset="-120"/>
                        </a:rPr>
                        <a:t>執行</a:t>
                      </a:r>
                    </a:p>
                  </a:txBody>
                  <a:tcPr/>
                </a:tc>
                <a:tc>
                  <a:txBody>
                    <a:bodyPr/>
                    <a:lstStyle/>
                    <a:p>
                      <a:r>
                        <a:rPr lang="en-US" altLang="zh-TW" sz="1800" dirty="0">
                          <a:latin typeface="微軟正黑體" panose="020B0604030504040204" pitchFamily="34" charset="-120"/>
                          <a:ea typeface="微軟正黑體" panose="020B0604030504040204" pitchFamily="34" charset="-120"/>
                        </a:rPr>
                        <a:t>1.</a:t>
                      </a:r>
                      <a:r>
                        <a:rPr lang="zh-TW" altLang="en-US" sz="1800" dirty="0">
                          <a:latin typeface="微軟正黑體" panose="020B0604030504040204" pitchFamily="34" charset="-120"/>
                          <a:ea typeface="微軟正黑體" panose="020B0604030504040204" pitchFamily="34" charset="-120"/>
                        </a:rPr>
                        <a:t>種植蔬菜並觀察記錄</a:t>
                      </a:r>
                    </a:p>
                    <a:p>
                      <a:r>
                        <a:rPr lang="en-US" altLang="zh-TW" sz="1800" dirty="0">
                          <a:latin typeface="微軟正黑體" panose="020B0604030504040204" pitchFamily="34" charset="-120"/>
                          <a:ea typeface="微軟正黑體" panose="020B0604030504040204" pitchFamily="34" charset="-120"/>
                        </a:rPr>
                        <a:t>2.</a:t>
                      </a:r>
                      <a:r>
                        <a:rPr lang="zh-TW" altLang="en-US" sz="1800" dirty="0">
                          <a:latin typeface="微軟正黑體" panose="020B0604030504040204" pitchFamily="34" charset="-120"/>
                          <a:ea typeface="微軟正黑體" panose="020B0604030504040204" pitchFamily="34" charset="-120"/>
                        </a:rPr>
                        <a:t>參觀蔬菜集貨場（戶外教育</a:t>
                      </a:r>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zh-TW" altLang="en-US" sz="1800" dirty="0">
                          <a:latin typeface="微軟正黑體" panose="020B0604030504040204" pitchFamily="34" charset="-120"/>
                          <a:ea typeface="微軟正黑體" panose="020B0604030504040204" pitchFamily="34" charset="-120"/>
                        </a:rPr>
                        <a:t>自然、彈性</a:t>
                      </a:r>
                    </a:p>
                  </a:txBody>
                  <a:tcPr/>
                </a:tc>
                <a:tc>
                  <a:txBody>
                    <a:bodyPr/>
                    <a:lstStyle/>
                    <a:p>
                      <a:r>
                        <a:rPr lang="en-US" altLang="zh-TW" sz="1800" dirty="0">
                          <a:latin typeface="微軟正黑體" panose="020B0604030504040204" pitchFamily="34" charset="-120"/>
                          <a:ea typeface="微軟正黑體" panose="020B0604030504040204" pitchFamily="34" charset="-120"/>
                        </a:rPr>
                        <a:t>8</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4107829080"/>
                  </a:ext>
                </a:extLst>
              </a:tr>
              <a:tr h="729873">
                <a:tc vMerge="1">
                  <a:txBody>
                    <a:bodyPr/>
                    <a:lstStyle/>
                    <a:p>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rPr>
                        <a:t>3.</a:t>
                      </a:r>
                      <a:r>
                        <a:rPr kumimoji="0" lang="zh-TW" altLang="en-US" sz="180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rPr>
                        <a:t>製作蔬果報導</a:t>
                      </a:r>
                      <a:endParaRPr kumimoji="0" lang="en-US" altLang="zh-TW" sz="180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rPr>
                        <a:t>4.</a:t>
                      </a:r>
                      <a:r>
                        <a:rPr kumimoji="0" lang="zh-TW" altLang="en-US" sz="180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rPr>
                        <a:t>製作蔬菜成長紀錄小書</a:t>
                      </a:r>
                    </a:p>
                    <a:p>
                      <a:r>
                        <a:rPr lang="en-US" altLang="zh-TW" sz="1800" dirty="0">
                          <a:latin typeface="微軟正黑體" panose="020B0604030504040204" pitchFamily="34" charset="-120"/>
                          <a:ea typeface="微軟正黑體" panose="020B0604030504040204" pitchFamily="34" charset="-120"/>
                        </a:rPr>
                        <a:t>5.</a:t>
                      </a:r>
                      <a:r>
                        <a:rPr lang="zh-TW" altLang="en-US" sz="1800" dirty="0">
                          <a:latin typeface="微軟正黑體" panose="020B0604030504040204" pitchFamily="34" charset="-120"/>
                          <a:ea typeface="微軟正黑體" panose="020B0604030504040204" pitchFamily="34" charset="-120"/>
                        </a:rPr>
                        <a:t>蔬菜收成結合食育計畫做料理</a:t>
                      </a:r>
                    </a:p>
                  </a:txBody>
                  <a:tcPr/>
                </a:tc>
                <a:tc>
                  <a:txBody>
                    <a:bodyPr/>
                    <a:lstStyle/>
                    <a:p>
                      <a:r>
                        <a:rPr lang="zh-TW" altLang="en-US" sz="1800" dirty="0">
                          <a:latin typeface="微軟正黑體" panose="020B0604030504040204" pitchFamily="34" charset="-120"/>
                          <a:ea typeface="微軟正黑體" panose="020B0604030504040204" pitchFamily="34" charset="-120"/>
                        </a:rPr>
                        <a:t>閱讀、彈性</a:t>
                      </a:r>
                    </a:p>
                  </a:txBody>
                  <a:tcPr/>
                </a:tc>
                <a:tc>
                  <a:txBody>
                    <a:bodyPr/>
                    <a:lstStyle/>
                    <a:p>
                      <a:r>
                        <a:rPr lang="en-US" altLang="zh-TW" sz="1800" dirty="0">
                          <a:latin typeface="微軟正黑體" panose="020B0604030504040204" pitchFamily="34" charset="-120"/>
                          <a:ea typeface="微軟正黑體" panose="020B0604030504040204" pitchFamily="34" charset="-120"/>
                        </a:rPr>
                        <a:t>8</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682742586"/>
                  </a:ext>
                </a:extLst>
              </a:tr>
              <a:tr h="510911">
                <a:tc>
                  <a:txBody>
                    <a:bodyPr/>
                    <a:lstStyle/>
                    <a:p>
                      <a:r>
                        <a:rPr lang="zh-TW" altLang="en-US" sz="1800" dirty="0">
                          <a:latin typeface="微軟正黑體" panose="020B0604030504040204" pitchFamily="34" charset="-120"/>
                          <a:ea typeface="微軟正黑體" panose="020B0604030504040204" pitchFamily="34" charset="-120"/>
                        </a:rPr>
                        <a:t>檢視</a:t>
                      </a:r>
                    </a:p>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1.</a:t>
                      </a:r>
                      <a:r>
                        <a:rPr lang="zh-TW" altLang="en-US" sz="1800" dirty="0">
                          <a:latin typeface="微軟正黑體" panose="020B0604030504040204" pitchFamily="34" charset="-120"/>
                          <a:ea typeface="微軟正黑體" panose="020B0604030504040204" pitchFamily="34" charset="-120"/>
                        </a:rPr>
                        <a:t>小組發表與分享</a:t>
                      </a:r>
                    </a:p>
                    <a:p>
                      <a:r>
                        <a:rPr lang="en-US" altLang="zh-TW" sz="1800" dirty="0">
                          <a:latin typeface="微軟正黑體" panose="020B0604030504040204" pitchFamily="34" charset="-120"/>
                          <a:ea typeface="微軟正黑體" panose="020B0604030504040204" pitchFamily="34" charset="-120"/>
                        </a:rPr>
                        <a:t>2.</a:t>
                      </a:r>
                      <a:r>
                        <a:rPr lang="zh-TW" altLang="en-US" sz="1800" dirty="0">
                          <a:latin typeface="微軟正黑體" panose="020B0604030504040204" pitchFamily="34" charset="-120"/>
                          <a:ea typeface="微軟正黑體" panose="020B0604030504040204" pitchFamily="34" charset="-120"/>
                        </a:rPr>
                        <a:t>自我檢核表</a:t>
                      </a:r>
                    </a:p>
                  </a:txBody>
                  <a:tcPr/>
                </a:tc>
                <a:tc>
                  <a:txBody>
                    <a:bodyPr/>
                    <a:lstStyle/>
                    <a:p>
                      <a:r>
                        <a:rPr lang="zh-TW" altLang="en-US" sz="1800" dirty="0">
                          <a:latin typeface="微軟正黑體" panose="020B0604030504040204" pitchFamily="34" charset="-120"/>
                          <a:ea typeface="微軟正黑體" panose="020B0604030504040204" pitchFamily="34" charset="-120"/>
                        </a:rPr>
                        <a:t>閱讀、彈性</a:t>
                      </a:r>
                    </a:p>
                  </a:txBody>
                  <a:tcPr/>
                </a:tc>
                <a:tc>
                  <a:txBody>
                    <a:bodyPr/>
                    <a:lstStyle/>
                    <a:p>
                      <a:r>
                        <a:rPr lang="en-US" altLang="zh-TW" sz="1800" dirty="0">
                          <a:latin typeface="微軟正黑體" panose="020B0604030504040204" pitchFamily="34" charset="-120"/>
                          <a:ea typeface="微軟正黑體" panose="020B0604030504040204" pitchFamily="34" charset="-120"/>
                        </a:rPr>
                        <a:t>2</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380811979"/>
                  </a:ext>
                </a:extLst>
              </a:tr>
            </a:tbl>
          </a:graphicData>
        </a:graphic>
      </p:graphicFrame>
    </p:spTree>
    <p:extLst>
      <p:ext uri="{BB962C8B-B14F-4D97-AF65-F5344CB8AC3E}">
        <p14:creationId xmlns:p14="http://schemas.microsoft.com/office/powerpoint/2010/main" val="200937341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F7B4B7-3582-CE14-744A-84F4A33DAD4B}"/>
              </a:ext>
            </a:extLst>
          </p:cNvPr>
          <p:cNvSpPr>
            <a:spLocks noGrp="1"/>
          </p:cNvSpPr>
          <p:nvPr>
            <p:ph type="title"/>
          </p:nvPr>
        </p:nvSpPr>
        <p:spPr>
          <a:xfrm>
            <a:off x="445770" y="539872"/>
            <a:ext cx="3199361" cy="994172"/>
          </a:xfrm>
        </p:spPr>
        <p:txBody>
          <a:bodyPr>
            <a:normAutofit/>
          </a:bodyPr>
          <a:lstStyle/>
          <a:p>
            <a:r>
              <a:rPr lang="zh-TW" altLang="en-US" sz="4050" dirty="0">
                <a:solidFill>
                  <a:srgbClr val="0070C0"/>
                </a:solidFill>
                <a:highlight>
                  <a:srgbClr val="FFFF00"/>
                </a:highlight>
              </a:rPr>
              <a:t>◆執行</a:t>
            </a:r>
          </a:p>
        </p:txBody>
      </p:sp>
      <p:pic>
        <p:nvPicPr>
          <p:cNvPr id="20" name="圖片 19" descr="一張含有 文字, 白板 的圖片&#10;&#10;自動產生的描述">
            <a:extLst>
              <a:ext uri="{FF2B5EF4-FFF2-40B4-BE49-F238E27FC236}">
                <a16:creationId xmlns:a16="http://schemas.microsoft.com/office/drawing/2014/main" id="{E2BA6835-778C-17D5-263E-808707C7FE9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600" b="50780"/>
          <a:stretch/>
        </p:blipFill>
        <p:spPr>
          <a:xfrm>
            <a:off x="1898325" y="1903630"/>
            <a:ext cx="3508128" cy="2847507"/>
          </a:xfrm>
          <a:prstGeom prst="rect">
            <a:avLst/>
          </a:prstGeom>
          <a:ln w="76200">
            <a:solidFill>
              <a:schemeClr val="tx1"/>
            </a:solidFill>
          </a:ln>
        </p:spPr>
      </p:pic>
      <p:pic>
        <p:nvPicPr>
          <p:cNvPr id="22" name="圖片 21" descr="一張含有 文字, 白板 的圖片&#10;&#10;自動產生的描述">
            <a:extLst>
              <a:ext uri="{FF2B5EF4-FFF2-40B4-BE49-F238E27FC236}">
                <a16:creationId xmlns:a16="http://schemas.microsoft.com/office/drawing/2014/main" id="{AF8E1007-306E-4D01-03DF-69E3ECFD43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5419"/>
          <a:stretch/>
        </p:blipFill>
        <p:spPr>
          <a:xfrm rot="16200000">
            <a:off x="-390307" y="2484692"/>
            <a:ext cx="2885178" cy="1677575"/>
          </a:xfrm>
          <a:prstGeom prst="rect">
            <a:avLst/>
          </a:prstGeom>
          <a:ln w="76200">
            <a:solidFill>
              <a:schemeClr val="tx1"/>
            </a:solidFill>
          </a:ln>
        </p:spPr>
      </p:pic>
      <p:pic>
        <p:nvPicPr>
          <p:cNvPr id="24" name="圖片 23" descr="一張含有 文字, 白板 的圖片&#10;&#10;自動產生的描述">
            <a:extLst>
              <a:ext uri="{FF2B5EF4-FFF2-40B4-BE49-F238E27FC236}">
                <a16:creationId xmlns:a16="http://schemas.microsoft.com/office/drawing/2014/main" id="{BC87475B-40AC-C385-57B6-1E03828EE7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b="-1"/>
          <a:stretch/>
        </p:blipFill>
        <p:spPr>
          <a:xfrm>
            <a:off x="5341138" y="1888153"/>
            <a:ext cx="3613638" cy="2847508"/>
          </a:xfrm>
          <a:prstGeom prst="rect">
            <a:avLst/>
          </a:prstGeom>
          <a:ln w="76200">
            <a:solidFill>
              <a:schemeClr val="tx1"/>
            </a:solidFill>
          </a:ln>
        </p:spPr>
      </p:pic>
      <p:sp>
        <p:nvSpPr>
          <p:cNvPr id="4" name="文字方塊 3">
            <a:extLst>
              <a:ext uri="{FF2B5EF4-FFF2-40B4-BE49-F238E27FC236}">
                <a16:creationId xmlns:a16="http://schemas.microsoft.com/office/drawing/2014/main" id="{F2226C0F-25B2-ED71-EEF1-EB891778364A}"/>
              </a:ext>
            </a:extLst>
          </p:cNvPr>
          <p:cNvSpPr txBox="1"/>
          <p:nvPr/>
        </p:nvSpPr>
        <p:spPr>
          <a:xfrm>
            <a:off x="359493" y="1275410"/>
            <a:ext cx="8353252" cy="415498"/>
          </a:xfrm>
          <a:prstGeom prst="rect">
            <a:avLst/>
          </a:prstGeom>
          <a:solidFill>
            <a:schemeClr val="accent6">
              <a:lumMod val="20000"/>
              <a:lumOff val="80000"/>
            </a:schemeClr>
          </a:solidFill>
        </p:spPr>
        <p:txBody>
          <a:bodyPr wrap="square" rtlCol="0">
            <a:spAutoFit/>
          </a:bodyPr>
          <a:lstStyle/>
          <a:p>
            <a:r>
              <a:rPr lang="zh-TW" altLang="en-US" sz="2100" dirty="0">
                <a:latin typeface="標楷體" panose="03000509000000000000" pitchFamily="65" charset="-120"/>
                <a:ea typeface="標楷體" panose="03000509000000000000" pitchFamily="65" charset="-120"/>
              </a:rPr>
              <a:t>製作蔬菜成長紀錄小書，觀察記錄植物生長的情形及需要解決的問題。</a:t>
            </a:r>
          </a:p>
        </p:txBody>
      </p:sp>
      <p:sp>
        <p:nvSpPr>
          <p:cNvPr id="5" name="文字方塊 4">
            <a:extLst>
              <a:ext uri="{FF2B5EF4-FFF2-40B4-BE49-F238E27FC236}">
                <a16:creationId xmlns:a16="http://schemas.microsoft.com/office/drawing/2014/main" id="{79C64EB3-988C-E798-1CBA-35E9CC52A708}"/>
              </a:ext>
            </a:extLst>
          </p:cNvPr>
          <p:cNvSpPr txBox="1"/>
          <p:nvPr/>
        </p:nvSpPr>
        <p:spPr>
          <a:xfrm>
            <a:off x="6915246" y="4903313"/>
            <a:ext cx="1600105" cy="253916"/>
          </a:xfrm>
          <a:prstGeom prst="rect">
            <a:avLst/>
          </a:prstGeom>
          <a:noFill/>
        </p:spPr>
        <p:txBody>
          <a:bodyPr wrap="square">
            <a:spAutoFit/>
          </a:bodyPr>
          <a:lstStyle/>
          <a:p>
            <a:r>
              <a:rPr lang="zh-TW" altLang="en-US" sz="1050" dirty="0">
                <a:solidFill>
                  <a:schemeClr val="accent5"/>
                </a:solidFill>
              </a:rPr>
              <a:t>學生作業已同意授權</a:t>
            </a:r>
          </a:p>
        </p:txBody>
      </p:sp>
      <p:sp>
        <p:nvSpPr>
          <p:cNvPr id="3" name="投影片編號版面配置區 2">
            <a:extLst>
              <a:ext uri="{FF2B5EF4-FFF2-40B4-BE49-F238E27FC236}">
                <a16:creationId xmlns:a16="http://schemas.microsoft.com/office/drawing/2014/main" id="{1BAA8D3D-B1F0-16F7-6F37-27660DDCC9E4}"/>
              </a:ext>
            </a:extLst>
          </p:cNvPr>
          <p:cNvSpPr>
            <a:spLocks noGrp="1"/>
          </p:cNvSpPr>
          <p:nvPr>
            <p:ph type="sldNum" sz="quarter" idx="12"/>
          </p:nvPr>
        </p:nvSpPr>
        <p:spPr>
          <a:xfrm>
            <a:off x="6686597" y="4860303"/>
            <a:ext cx="2057400" cy="273844"/>
          </a:xfrm>
        </p:spPr>
        <p:txBody>
          <a:bodyPr/>
          <a:lstStyle/>
          <a:p>
            <a:fld id="{B304A351-0238-44A1-9C10-E1F8B684A890}" type="slidenum">
              <a:rPr lang="zh-TW" altLang="en-US" smtClean="0"/>
              <a:t>16</a:t>
            </a:fld>
            <a:endParaRPr lang="zh-TW" altLang="en-US" dirty="0"/>
          </a:p>
        </p:txBody>
      </p:sp>
    </p:spTree>
    <p:extLst>
      <p:ext uri="{BB962C8B-B14F-4D97-AF65-F5344CB8AC3E}">
        <p14:creationId xmlns:p14="http://schemas.microsoft.com/office/powerpoint/2010/main" val="241449096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185421" y="1891181"/>
            <a:ext cx="6858000" cy="1790700"/>
          </a:xfrm>
        </p:spPr>
        <p:txBody>
          <a:bodyPr>
            <a:normAutofit fontScale="90000"/>
          </a:bodyPr>
          <a:lstStyle/>
          <a:p>
            <a:r>
              <a:rPr lang="zh-TW" altLang="zh-TW" dirty="0"/>
              <a:t>資訊素養與專題探究</a:t>
            </a:r>
            <a:r>
              <a:rPr lang="en-US" altLang="zh-TW" dirty="0"/>
              <a:t>(</a:t>
            </a:r>
            <a:r>
              <a:rPr lang="zh-TW" altLang="zh-TW" dirty="0"/>
              <a:t>國小</a:t>
            </a:r>
            <a:r>
              <a:rPr lang="en-US" altLang="zh-TW" dirty="0"/>
              <a:t>)</a:t>
            </a:r>
            <a:r>
              <a:rPr lang="zh-TW" altLang="en-US" dirty="0"/>
              <a:t/>
            </a:r>
            <a:br>
              <a:rPr lang="zh-TW" altLang="en-US" dirty="0"/>
            </a:br>
            <a:r>
              <a:rPr lang="zh-TW" altLang="en-US" dirty="0" smtClean="0">
                <a:latin typeface="微軟正黑體" panose="020B0604030504040204" pitchFamily="34" charset="-120"/>
                <a:ea typeface="微軟正黑體" panose="020B0604030504040204" pitchFamily="34" charset="-120"/>
              </a:rPr>
              <a:t/>
            </a:r>
            <a:br>
              <a:rPr lang="zh-TW" altLang="en-US"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單元</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a:t>
            </a:r>
            <a:r>
              <a:rPr lang="zh-TW" altLang="zh-TW" dirty="0"/>
              <a:t>國小專題</a:t>
            </a:r>
            <a:r>
              <a:rPr lang="zh-TW" altLang="zh-TW" dirty="0" smtClean="0"/>
              <a:t>探究</a:t>
            </a:r>
            <a:r>
              <a:rPr lang="en-US" altLang="zh-TW" dirty="0" smtClean="0"/>
              <a:t/>
            </a:r>
            <a:br>
              <a:rPr lang="en-US" altLang="zh-TW" dirty="0" smtClean="0"/>
            </a:br>
            <a:r>
              <a:rPr lang="en-US" altLang="zh-TW" dirty="0" smtClean="0"/>
              <a:t>      </a:t>
            </a:r>
            <a:r>
              <a:rPr lang="zh-TW" altLang="en-US" dirty="0" smtClean="0">
                <a:latin typeface="微軟正黑體" panose="020B0604030504040204" pitchFamily="34" charset="-120"/>
                <a:ea typeface="微軟正黑體" panose="020B0604030504040204" pitchFamily="34" charset="-120"/>
              </a:rPr>
              <a:t>單元</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a:t>
            </a:r>
            <a:r>
              <a:rPr lang="en-US" altLang="zh-TW" dirty="0"/>
              <a:t>Big6</a:t>
            </a:r>
            <a:r>
              <a:rPr lang="zh-TW" altLang="zh-TW" dirty="0"/>
              <a:t>專題探究實務</a:t>
            </a:r>
            <a:endParaRPr lang="zh-TW" altLang="en-US" dirty="0">
              <a:latin typeface="微軟正黑體" panose="020B0604030504040204" pitchFamily="34" charset="-120"/>
              <a:ea typeface="微軟正黑體" panose="020B0604030504040204" pitchFamily="34" charset="-120"/>
            </a:endParaRPr>
          </a:p>
        </p:txBody>
      </p:sp>
      <p:sp>
        <p:nvSpPr>
          <p:cNvPr id="3" name="副標題 2"/>
          <p:cNvSpPr>
            <a:spLocks noGrp="1"/>
          </p:cNvSpPr>
          <p:nvPr>
            <p:ph type="subTitle" idx="1"/>
          </p:nvPr>
        </p:nvSpPr>
        <p:spPr>
          <a:xfrm>
            <a:off x="1667156" y="3533542"/>
            <a:ext cx="6157199" cy="712184"/>
          </a:xfrm>
        </p:spPr>
        <p:txBody>
          <a:bodyPr>
            <a:noAutofit/>
          </a:bodyPr>
          <a:lstStyle/>
          <a:p>
            <a:r>
              <a:rPr lang="zh-TW" altLang="en-US" sz="2100" dirty="0"/>
              <a:t>辛麗真</a:t>
            </a:r>
            <a:endParaRPr lang="en-US" altLang="zh-TW" sz="2100" dirty="0">
              <a:latin typeface="微軟正黑體" panose="020B0604030504040204" pitchFamily="34" charset="-120"/>
              <a:ea typeface="微軟正黑體" panose="020B0604030504040204" pitchFamily="34" charset="-120"/>
            </a:endParaRPr>
          </a:p>
          <a:p>
            <a:r>
              <a:rPr lang="zh-TW" altLang="en-US" sz="2100" dirty="0">
                <a:latin typeface="微軟正黑體" panose="020B0604030504040204" pitchFamily="34" charset="-120"/>
                <a:ea typeface="微軟正黑體" panose="020B0604030504040204" pitchFamily="34" charset="-120"/>
              </a:rPr>
              <a:t>高雄市博愛國小閱讀教師</a:t>
            </a:r>
            <a:endParaRPr lang="en-US" altLang="zh-TW" sz="2100" dirty="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345542" y="-47228"/>
            <a:ext cx="5829300" cy="82770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sz="2100" dirty="0">
                <a:latin typeface="微軟正黑體" panose="020B0604030504040204" pitchFamily="34" charset="-120"/>
                <a:ea typeface="微軟正黑體" panose="020B0604030504040204" pitchFamily="34" charset="-120"/>
              </a:rPr>
              <a:t>全國圖書教師磨課師課程</a:t>
            </a:r>
          </a:p>
        </p:txBody>
      </p:sp>
    </p:spTree>
    <p:extLst>
      <p:ext uri="{BB962C8B-B14F-4D97-AF65-F5344CB8AC3E}">
        <p14:creationId xmlns:p14="http://schemas.microsoft.com/office/powerpoint/2010/main" val="78239578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橢圓 61">
            <a:extLst>
              <a:ext uri="{FF2B5EF4-FFF2-40B4-BE49-F238E27FC236}">
                <a16:creationId xmlns:a16="http://schemas.microsoft.com/office/drawing/2014/main" id="{6B0ABB99-0155-FA0B-77A9-D07724DB4C14}"/>
              </a:ext>
            </a:extLst>
          </p:cNvPr>
          <p:cNvSpPr/>
          <p:nvPr/>
        </p:nvSpPr>
        <p:spPr>
          <a:xfrm>
            <a:off x="1146012" y="3136036"/>
            <a:ext cx="1445800" cy="1958237"/>
          </a:xfrm>
          <a:prstGeom prst="ellipse">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sz="1050" dirty="0"/>
          </a:p>
        </p:txBody>
      </p:sp>
      <p:sp>
        <p:nvSpPr>
          <p:cNvPr id="61" name="L 圖案 60">
            <a:extLst>
              <a:ext uri="{FF2B5EF4-FFF2-40B4-BE49-F238E27FC236}">
                <a16:creationId xmlns:a16="http://schemas.microsoft.com/office/drawing/2014/main" id="{ADBCBD2D-BAE3-398D-4C77-82AEF257DBB7}"/>
              </a:ext>
            </a:extLst>
          </p:cNvPr>
          <p:cNvSpPr/>
          <p:nvPr/>
        </p:nvSpPr>
        <p:spPr>
          <a:xfrm flipH="1">
            <a:off x="3480740" y="1063734"/>
            <a:ext cx="4855046" cy="3822790"/>
          </a:xfrm>
          <a:prstGeom prst="corner">
            <a:avLst>
              <a:gd name="adj1" fmla="val 45053"/>
              <a:gd name="adj2" fmla="val 60452"/>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sz="1050"/>
          </a:p>
        </p:txBody>
      </p:sp>
      <p:sp>
        <p:nvSpPr>
          <p:cNvPr id="59" name="矩形: 圓角 58">
            <a:extLst>
              <a:ext uri="{FF2B5EF4-FFF2-40B4-BE49-F238E27FC236}">
                <a16:creationId xmlns:a16="http://schemas.microsoft.com/office/drawing/2014/main" id="{B6FE0539-02B7-6603-EBE8-707DEAABBF4B}"/>
              </a:ext>
            </a:extLst>
          </p:cNvPr>
          <p:cNvSpPr/>
          <p:nvPr/>
        </p:nvSpPr>
        <p:spPr>
          <a:xfrm>
            <a:off x="763647" y="1101771"/>
            <a:ext cx="5062435" cy="1783196"/>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sz="1050"/>
          </a:p>
        </p:txBody>
      </p:sp>
      <p:grpSp>
        <p:nvGrpSpPr>
          <p:cNvPr id="4" name="群組 3">
            <a:extLst>
              <a:ext uri="{FF2B5EF4-FFF2-40B4-BE49-F238E27FC236}">
                <a16:creationId xmlns:a16="http://schemas.microsoft.com/office/drawing/2014/main" id="{30F91BC4-B354-DD89-6A8E-3CFE3EF5C097}"/>
              </a:ext>
            </a:extLst>
          </p:cNvPr>
          <p:cNvGrpSpPr>
            <a:grpSpLocks/>
          </p:cNvGrpSpPr>
          <p:nvPr/>
        </p:nvGrpSpPr>
        <p:grpSpPr bwMode="auto">
          <a:xfrm>
            <a:off x="1201058" y="1093468"/>
            <a:ext cx="6674487" cy="3339798"/>
            <a:chOff x="1701410" y="1732733"/>
            <a:chExt cx="9732925" cy="4453304"/>
          </a:xfrm>
        </p:grpSpPr>
        <p:grpSp>
          <p:nvGrpSpPr>
            <p:cNvPr id="5" name="群組 4">
              <a:extLst>
                <a:ext uri="{FF2B5EF4-FFF2-40B4-BE49-F238E27FC236}">
                  <a16:creationId xmlns:a16="http://schemas.microsoft.com/office/drawing/2014/main" id="{35E31053-78E9-5D67-EF90-C480638723FE}"/>
                </a:ext>
              </a:extLst>
            </p:cNvPr>
            <p:cNvGrpSpPr>
              <a:grpSpLocks/>
            </p:cNvGrpSpPr>
            <p:nvPr/>
          </p:nvGrpSpPr>
          <p:grpSpPr bwMode="auto">
            <a:xfrm>
              <a:off x="1701410" y="1732733"/>
              <a:ext cx="8813913" cy="3899278"/>
              <a:chOff x="1701895" y="1733245"/>
              <a:chExt cx="8813340" cy="3898408"/>
            </a:xfrm>
          </p:grpSpPr>
          <p:pic>
            <p:nvPicPr>
              <p:cNvPr id="12" name="Picture 3" descr="C:\Users\User\Dropbox\01圖書教師閱讀推動計畫\國中教案\簡報母片\Big6.gif">
                <a:extLst>
                  <a:ext uri="{FF2B5EF4-FFF2-40B4-BE49-F238E27FC236}">
                    <a16:creationId xmlns:a16="http://schemas.microsoft.com/office/drawing/2014/main" id="{1C68F68D-02EC-F8F7-3A0F-64D0211C5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617" y="4559204"/>
                <a:ext cx="1406221" cy="107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sers\User\Dropbox\01圖書教師閱讀推動計畫\國中教案\簡報母片\Big1.gif">
                <a:extLst>
                  <a:ext uri="{FF2B5EF4-FFF2-40B4-BE49-F238E27FC236}">
                    <a16:creationId xmlns:a16="http://schemas.microsoft.com/office/drawing/2014/main" id="{1021E0B3-2EBD-20BC-05A0-DE8E67C2A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895" y="1802624"/>
                <a:ext cx="1415711" cy="107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C:\Users\User\Dropbox\01圖書教師閱讀推動計畫\國中教案\簡報母片\Big2.gif">
                <a:extLst>
                  <a:ext uri="{FF2B5EF4-FFF2-40B4-BE49-F238E27FC236}">
                    <a16:creationId xmlns:a16="http://schemas.microsoft.com/office/drawing/2014/main" id="{2910C8B2-BEF7-48DD-1C77-D573D91CC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864" y="1794451"/>
                <a:ext cx="1336878" cy="101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Users\User\Dropbox\01圖書教師閱讀推動計畫\國中教案\簡報母片\Big3.gif">
                <a:extLst>
                  <a:ext uri="{FF2B5EF4-FFF2-40B4-BE49-F238E27FC236}">
                    <a16:creationId xmlns:a16="http://schemas.microsoft.com/office/drawing/2014/main" id="{7F5D352B-DAC6-BED0-3942-C6BFCB47C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1958" y="1733245"/>
                <a:ext cx="1300822" cy="99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C:\Users\User\Dropbox\01圖書教師閱讀推動計畫\國中教案\簡報母片\Big4.gif">
                <a:extLst>
                  <a:ext uri="{FF2B5EF4-FFF2-40B4-BE49-F238E27FC236}">
                    <a16:creationId xmlns:a16="http://schemas.microsoft.com/office/drawing/2014/main" id="{2DBC2A02-069E-5AEB-C871-CDC3AE95C7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568" y="4473508"/>
                <a:ext cx="1341667" cy="102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C:\Users\User\Dropbox\01圖書教師閱讀推動計畫\國中教案\簡報母片\Big5.gif">
                <a:extLst>
                  <a:ext uri="{FF2B5EF4-FFF2-40B4-BE49-F238E27FC236}">
                    <a16:creationId xmlns:a16="http://schemas.microsoft.com/office/drawing/2014/main" id="{DDC0E41D-75D8-541C-B39D-BF0BFE2B93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2264" y="4495528"/>
                <a:ext cx="1323336" cy="100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文字方塊 1">
              <a:extLst>
                <a:ext uri="{FF2B5EF4-FFF2-40B4-BE49-F238E27FC236}">
                  <a16:creationId xmlns:a16="http://schemas.microsoft.com/office/drawing/2014/main" id="{5804E57C-BA49-B377-C5EF-8C6C68FA98EC}"/>
                </a:ext>
              </a:extLst>
            </p:cNvPr>
            <p:cNvSpPr txBox="1">
              <a:spLocks noChangeArrowheads="1"/>
            </p:cNvSpPr>
            <p:nvPr/>
          </p:nvSpPr>
          <p:spPr bwMode="auto">
            <a:xfrm>
              <a:off x="1759251" y="2838175"/>
              <a:ext cx="1841376" cy="554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100" b="1" dirty="0">
                  <a:solidFill>
                    <a:schemeClr val="accent5">
                      <a:lumMod val="75000"/>
                    </a:schemeClr>
                  </a:solidFill>
                  <a:latin typeface="微軟正黑體" panose="020B0604030504040204" pitchFamily="34" charset="-120"/>
                  <a:ea typeface="微軟正黑體" panose="020B0604030504040204" pitchFamily="34" charset="-120"/>
                </a:rPr>
                <a:t>定義問題</a:t>
              </a:r>
            </a:p>
          </p:txBody>
        </p:sp>
        <p:sp>
          <p:nvSpPr>
            <p:cNvPr id="7" name="文字方塊 14">
              <a:extLst>
                <a:ext uri="{FF2B5EF4-FFF2-40B4-BE49-F238E27FC236}">
                  <a16:creationId xmlns:a16="http://schemas.microsoft.com/office/drawing/2014/main" id="{333BB2A4-129E-018A-8749-E6B38B934D75}"/>
                </a:ext>
              </a:extLst>
            </p:cNvPr>
            <p:cNvSpPr txBox="1">
              <a:spLocks noChangeArrowheads="1"/>
            </p:cNvSpPr>
            <p:nvPr/>
          </p:nvSpPr>
          <p:spPr bwMode="auto">
            <a:xfrm>
              <a:off x="5349637" y="2823871"/>
              <a:ext cx="1841376" cy="55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None/>
              </a:pPr>
              <a:r>
                <a:rPr lang="zh-TW" altLang="en-US" sz="2100" b="1" dirty="0">
                  <a:solidFill>
                    <a:schemeClr val="accent5">
                      <a:lumMod val="75000"/>
                    </a:schemeClr>
                  </a:solidFill>
                  <a:latin typeface="微軟正黑體" panose="020B0604030504040204" pitchFamily="34" charset="-120"/>
                  <a:ea typeface="微軟正黑體" panose="020B0604030504040204" pitchFamily="34" charset="-120"/>
                </a:rPr>
                <a:t>搜尋策略</a:t>
              </a:r>
            </a:p>
          </p:txBody>
        </p:sp>
        <p:sp>
          <p:nvSpPr>
            <p:cNvPr id="8" name="文字方塊 15">
              <a:extLst>
                <a:ext uri="{FF2B5EF4-FFF2-40B4-BE49-F238E27FC236}">
                  <a16:creationId xmlns:a16="http://schemas.microsoft.com/office/drawing/2014/main" id="{64503CDE-A862-0D6A-9462-7E1244739973}"/>
                </a:ext>
              </a:extLst>
            </p:cNvPr>
            <p:cNvSpPr txBox="1">
              <a:spLocks noChangeArrowheads="1"/>
            </p:cNvSpPr>
            <p:nvPr/>
          </p:nvSpPr>
          <p:spPr bwMode="auto">
            <a:xfrm>
              <a:off x="9132840" y="2722410"/>
              <a:ext cx="2256911" cy="55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100" b="1" dirty="0">
                  <a:solidFill>
                    <a:schemeClr val="accent5">
                      <a:lumMod val="75000"/>
                    </a:schemeClr>
                  </a:solidFill>
                  <a:latin typeface="微軟正黑體" panose="020B0604030504040204" pitchFamily="34" charset="-120"/>
                  <a:ea typeface="微軟正黑體" panose="020B0604030504040204" pitchFamily="34" charset="-120"/>
                </a:rPr>
                <a:t>取得資訊</a:t>
              </a:r>
            </a:p>
          </p:txBody>
        </p:sp>
        <p:sp>
          <p:nvSpPr>
            <p:cNvPr id="9" name="文字方塊 16">
              <a:extLst>
                <a:ext uri="{FF2B5EF4-FFF2-40B4-BE49-F238E27FC236}">
                  <a16:creationId xmlns:a16="http://schemas.microsoft.com/office/drawing/2014/main" id="{EA77829F-D1AF-0FB3-7300-AB50A224A8DB}"/>
                </a:ext>
              </a:extLst>
            </p:cNvPr>
            <p:cNvSpPr txBox="1">
              <a:spLocks noChangeArrowheads="1"/>
            </p:cNvSpPr>
            <p:nvPr/>
          </p:nvSpPr>
          <p:spPr bwMode="auto">
            <a:xfrm>
              <a:off x="9202759" y="5370385"/>
              <a:ext cx="2231576" cy="55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spcBef>
                  <a:spcPct val="0"/>
                </a:spcBef>
                <a:buFont typeface="Arial" panose="020B0604020202020204" pitchFamily="34" charset="0"/>
                <a:buNone/>
                <a:defRPr sz="2800" b="1">
                  <a:solidFill>
                    <a:schemeClr val="accent5">
                      <a:lumMod val="75000"/>
                    </a:schemeClr>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新細明體" panose="02020500000000000000" pitchFamily="18" charset="-120"/>
                </a:defRPr>
              </a:lvl9pPr>
            </a:lstStyle>
            <a:p>
              <a:r>
                <a:rPr lang="zh-TW" altLang="en-US" sz="2100" dirty="0"/>
                <a:t>利用資訊</a:t>
              </a:r>
            </a:p>
          </p:txBody>
        </p:sp>
        <p:sp>
          <p:nvSpPr>
            <p:cNvPr id="10" name="文字方塊 17">
              <a:extLst>
                <a:ext uri="{FF2B5EF4-FFF2-40B4-BE49-F238E27FC236}">
                  <a16:creationId xmlns:a16="http://schemas.microsoft.com/office/drawing/2014/main" id="{3414D9E2-CE79-E58E-FA65-7ABEE3C63831}"/>
                </a:ext>
              </a:extLst>
            </p:cNvPr>
            <p:cNvSpPr txBox="1">
              <a:spLocks noChangeArrowheads="1"/>
            </p:cNvSpPr>
            <p:nvPr/>
          </p:nvSpPr>
          <p:spPr bwMode="auto">
            <a:xfrm>
              <a:off x="5593974" y="5415075"/>
              <a:ext cx="2040379" cy="55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None/>
              </a:pPr>
              <a:r>
                <a:rPr lang="zh-TW" altLang="en-US" sz="2100" b="1" dirty="0">
                  <a:solidFill>
                    <a:schemeClr val="accent5">
                      <a:lumMod val="75000"/>
                    </a:schemeClr>
                  </a:solidFill>
                  <a:latin typeface="微軟正黑體" panose="020B0604030504040204" pitchFamily="34" charset="-120"/>
                  <a:ea typeface="微軟正黑體" panose="020B0604030504040204" pitchFamily="34" charset="-120"/>
                </a:rPr>
                <a:t>統整資訊</a:t>
              </a:r>
            </a:p>
          </p:txBody>
        </p:sp>
        <p:sp>
          <p:nvSpPr>
            <p:cNvPr id="11" name="文字方塊 18">
              <a:extLst>
                <a:ext uri="{FF2B5EF4-FFF2-40B4-BE49-F238E27FC236}">
                  <a16:creationId xmlns:a16="http://schemas.microsoft.com/office/drawing/2014/main" id="{555ADC3E-E3B7-C8EB-6A21-153860841600}"/>
                </a:ext>
              </a:extLst>
            </p:cNvPr>
            <p:cNvSpPr txBox="1">
              <a:spLocks noChangeArrowheads="1"/>
            </p:cNvSpPr>
            <p:nvPr/>
          </p:nvSpPr>
          <p:spPr bwMode="auto">
            <a:xfrm>
              <a:off x="1937087" y="5632010"/>
              <a:ext cx="1529062" cy="55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100" b="1" dirty="0">
                  <a:solidFill>
                    <a:schemeClr val="accent5">
                      <a:lumMod val="75000"/>
                    </a:schemeClr>
                  </a:solidFill>
                  <a:latin typeface="微軟正黑體" panose="020B0604030504040204" pitchFamily="34" charset="-120"/>
                  <a:ea typeface="微軟正黑體" panose="020B0604030504040204" pitchFamily="34" charset="-120"/>
                </a:rPr>
                <a:t>評鑑</a:t>
              </a:r>
            </a:p>
          </p:txBody>
        </p:sp>
      </p:grpSp>
      <p:sp>
        <p:nvSpPr>
          <p:cNvPr id="18" name="矩形 17">
            <a:extLst>
              <a:ext uri="{FF2B5EF4-FFF2-40B4-BE49-F238E27FC236}">
                <a16:creationId xmlns:a16="http://schemas.microsoft.com/office/drawing/2014/main" id="{7793F9BF-3F91-E6A9-982F-8028DB20C059}"/>
              </a:ext>
            </a:extLst>
          </p:cNvPr>
          <p:cNvSpPr/>
          <p:nvPr/>
        </p:nvSpPr>
        <p:spPr>
          <a:xfrm>
            <a:off x="5977792" y="4886523"/>
            <a:ext cx="3281639" cy="230832"/>
          </a:xfrm>
          <a:prstGeom prst="rect">
            <a:avLst/>
          </a:prstGeom>
        </p:spPr>
        <p:txBody>
          <a:bodyPr wrap="square">
            <a:spAutoFit/>
          </a:bodyPr>
          <a:lstStyle/>
          <a:p>
            <a:r>
              <a:rPr lang="zh-TW" altLang="en-US" sz="900" dirty="0"/>
              <a:t>圖片來源：國民中學資訊素養</a:t>
            </a:r>
            <a:r>
              <a:rPr lang="en-US" altLang="zh-TW" sz="900" dirty="0"/>
              <a:t>(Big6)</a:t>
            </a:r>
            <a:r>
              <a:rPr lang="zh-TW" altLang="en-US" sz="900" dirty="0"/>
              <a:t>融入專題研究教學教案</a:t>
            </a:r>
          </a:p>
        </p:txBody>
      </p:sp>
      <p:sp>
        <p:nvSpPr>
          <p:cNvPr id="39" name="標題 1">
            <a:extLst>
              <a:ext uri="{FF2B5EF4-FFF2-40B4-BE49-F238E27FC236}">
                <a16:creationId xmlns:a16="http://schemas.microsoft.com/office/drawing/2014/main" id="{2B1832DC-747A-3562-CC45-837A0CBDB3FC}"/>
              </a:ext>
            </a:extLst>
          </p:cNvPr>
          <p:cNvSpPr>
            <a:spLocks noGrp="1"/>
          </p:cNvSpPr>
          <p:nvPr>
            <p:ph type="title"/>
          </p:nvPr>
        </p:nvSpPr>
        <p:spPr>
          <a:xfrm>
            <a:off x="171450" y="423214"/>
            <a:ext cx="7886700" cy="994172"/>
          </a:xfrm>
        </p:spPr>
        <p:txBody>
          <a:bodyPr/>
          <a:lstStyle/>
          <a:p>
            <a:r>
              <a:rPr lang="en-US" altLang="zh-TW" dirty="0">
                <a:solidFill>
                  <a:srgbClr val="0078D2"/>
                </a:solidFill>
              </a:rPr>
              <a:t>     BIG6</a:t>
            </a:r>
            <a:r>
              <a:rPr lang="zh-TW" altLang="en-US" dirty="0">
                <a:solidFill>
                  <a:srgbClr val="0078D2"/>
                </a:solidFill>
              </a:rPr>
              <a:t>架構</a:t>
            </a:r>
          </a:p>
        </p:txBody>
      </p:sp>
      <p:sp>
        <p:nvSpPr>
          <p:cNvPr id="40" name="矩形 39">
            <a:extLst>
              <a:ext uri="{FF2B5EF4-FFF2-40B4-BE49-F238E27FC236}">
                <a16:creationId xmlns:a16="http://schemas.microsoft.com/office/drawing/2014/main" id="{37BD959F-48F7-36AE-D24A-5BFED7CE5581}"/>
              </a:ext>
            </a:extLst>
          </p:cNvPr>
          <p:cNvSpPr/>
          <p:nvPr/>
        </p:nvSpPr>
        <p:spPr>
          <a:xfrm>
            <a:off x="375389" y="850533"/>
            <a:ext cx="306077" cy="294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ea typeface="微软雅黑" panose="020B0503020204020204" pitchFamily="34" charset="-122"/>
            </a:endParaRPr>
          </a:p>
        </p:txBody>
      </p:sp>
      <p:sp>
        <p:nvSpPr>
          <p:cNvPr id="41" name="矩形 40">
            <a:extLst>
              <a:ext uri="{FF2B5EF4-FFF2-40B4-BE49-F238E27FC236}">
                <a16:creationId xmlns:a16="http://schemas.microsoft.com/office/drawing/2014/main" id="{6F809954-8BCC-00D3-9F34-398E8EFCA2F2}"/>
              </a:ext>
            </a:extLst>
          </p:cNvPr>
          <p:cNvSpPr/>
          <p:nvPr/>
        </p:nvSpPr>
        <p:spPr>
          <a:xfrm>
            <a:off x="289317" y="588139"/>
            <a:ext cx="286982" cy="44729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dirty="0">
              <a:ea typeface="微软雅黑" panose="020B0503020204020204" pitchFamily="34" charset="-122"/>
            </a:endParaRPr>
          </a:p>
        </p:txBody>
      </p:sp>
      <p:sp>
        <p:nvSpPr>
          <p:cNvPr id="42" name="文字方塊 41">
            <a:extLst>
              <a:ext uri="{FF2B5EF4-FFF2-40B4-BE49-F238E27FC236}">
                <a16:creationId xmlns:a16="http://schemas.microsoft.com/office/drawing/2014/main" id="{54E73E29-6764-8362-2B39-212CF6E6193A}"/>
              </a:ext>
            </a:extLst>
          </p:cNvPr>
          <p:cNvSpPr txBox="1"/>
          <p:nvPr/>
        </p:nvSpPr>
        <p:spPr>
          <a:xfrm>
            <a:off x="992670" y="2273240"/>
            <a:ext cx="1788587" cy="600164"/>
          </a:xfrm>
          <a:prstGeom prst="rect">
            <a:avLst/>
          </a:prstGeom>
          <a:noFill/>
        </p:spPr>
        <p:txBody>
          <a:bodyPr wrap="square">
            <a:spAutoFit/>
          </a:bodyPr>
          <a:lstStyle/>
          <a:p>
            <a:r>
              <a:rPr lang="zh-TW" altLang="en-US" sz="1650" b="1" dirty="0">
                <a:latin typeface="微軟正黑體" panose="020B0604030504040204" pitchFamily="34" charset="-120"/>
                <a:ea typeface="微軟正黑體" panose="020B0604030504040204" pitchFamily="34" charset="-120"/>
              </a:rPr>
              <a:t>定義問題所在</a:t>
            </a:r>
            <a:endParaRPr lang="en-US" altLang="zh-TW" sz="1650" b="1" dirty="0">
              <a:latin typeface="微軟正黑體" panose="020B0604030504040204" pitchFamily="34" charset="-120"/>
              <a:ea typeface="微軟正黑體" panose="020B0604030504040204" pitchFamily="34" charset="-120"/>
            </a:endParaRPr>
          </a:p>
          <a:p>
            <a:r>
              <a:rPr lang="zh-TW" altLang="en-US" sz="1650" b="1" dirty="0">
                <a:latin typeface="微軟正黑體" panose="020B0604030504040204" pitchFamily="34" charset="-120"/>
                <a:ea typeface="微軟正黑體" panose="020B0604030504040204" pitchFamily="34" charset="-120"/>
              </a:rPr>
              <a:t>確定所需的資訊</a:t>
            </a:r>
          </a:p>
        </p:txBody>
      </p:sp>
      <p:sp>
        <p:nvSpPr>
          <p:cNvPr id="43" name="文字方塊 42">
            <a:extLst>
              <a:ext uri="{FF2B5EF4-FFF2-40B4-BE49-F238E27FC236}">
                <a16:creationId xmlns:a16="http://schemas.microsoft.com/office/drawing/2014/main" id="{BC6AAB53-A978-4491-9904-E8D6ED431D2D}"/>
              </a:ext>
            </a:extLst>
          </p:cNvPr>
          <p:cNvSpPr txBox="1"/>
          <p:nvPr/>
        </p:nvSpPr>
        <p:spPr>
          <a:xfrm>
            <a:off x="3504536" y="2258247"/>
            <a:ext cx="2127008" cy="600164"/>
          </a:xfrm>
          <a:prstGeom prst="rect">
            <a:avLst/>
          </a:prstGeom>
          <a:noFill/>
        </p:spPr>
        <p:txBody>
          <a:bodyPr wrap="square">
            <a:spAutoFit/>
          </a:bodyPr>
          <a:lstStyle/>
          <a:p>
            <a:r>
              <a:rPr lang="zh-TW" altLang="en-US" sz="1650" b="1" dirty="0">
                <a:latin typeface="微軟正黑體" panose="020B0604030504040204" pitchFamily="34" charset="-120"/>
                <a:ea typeface="微軟正黑體" panose="020B0604030504040204" pitchFamily="34" charset="-120"/>
              </a:rPr>
              <a:t>確定可利用的資訊</a:t>
            </a:r>
            <a:r>
              <a:rPr lang="zh-TW" altLang="en-US" sz="1650" b="1" dirty="0" smtClean="0">
                <a:latin typeface="微軟正黑體" panose="020B0604030504040204" pitchFamily="34" charset="-120"/>
                <a:ea typeface="微軟正黑體" panose="020B0604030504040204" pitchFamily="34" charset="-120"/>
              </a:rPr>
              <a:t>範圍並</a:t>
            </a:r>
            <a:r>
              <a:rPr lang="zh-TW" altLang="en-US" sz="1650" b="1" dirty="0">
                <a:latin typeface="微軟正黑體" panose="020B0604030504040204" pitchFamily="34" charset="-120"/>
                <a:ea typeface="微軟正黑體" panose="020B0604030504040204" pitchFamily="34" charset="-120"/>
              </a:rPr>
              <a:t>列出優先順序</a:t>
            </a:r>
          </a:p>
        </p:txBody>
      </p:sp>
      <p:sp>
        <p:nvSpPr>
          <p:cNvPr id="44" name="文字方塊 43">
            <a:extLst>
              <a:ext uri="{FF2B5EF4-FFF2-40B4-BE49-F238E27FC236}">
                <a16:creationId xmlns:a16="http://schemas.microsoft.com/office/drawing/2014/main" id="{0C6F1EB8-7C65-2371-F113-B1552830F7B4}"/>
              </a:ext>
            </a:extLst>
          </p:cNvPr>
          <p:cNvSpPr txBox="1"/>
          <p:nvPr/>
        </p:nvSpPr>
        <p:spPr>
          <a:xfrm>
            <a:off x="6367919" y="2204426"/>
            <a:ext cx="2099300" cy="600164"/>
          </a:xfrm>
          <a:prstGeom prst="rect">
            <a:avLst/>
          </a:prstGeom>
          <a:noFill/>
        </p:spPr>
        <p:txBody>
          <a:bodyPr wrap="square">
            <a:spAutoFit/>
          </a:bodyPr>
          <a:lstStyle/>
          <a:p>
            <a:r>
              <a:rPr lang="zh-TW" altLang="en-US" sz="1650" b="1" dirty="0">
                <a:latin typeface="微軟正黑體" panose="020B0604030504040204" pitchFamily="34" charset="-120"/>
                <a:ea typeface="微軟正黑體" panose="020B0604030504040204" pitchFamily="34" charset="-120"/>
              </a:rPr>
              <a:t>找到資訊的資源所在並取得資訊</a:t>
            </a:r>
          </a:p>
        </p:txBody>
      </p:sp>
      <p:sp>
        <p:nvSpPr>
          <p:cNvPr id="24" name="文字方塊 23">
            <a:extLst>
              <a:ext uri="{FF2B5EF4-FFF2-40B4-BE49-F238E27FC236}">
                <a16:creationId xmlns:a16="http://schemas.microsoft.com/office/drawing/2014/main" id="{85BB16E3-0DC2-C8F6-7260-4E0A9A61B402}"/>
              </a:ext>
            </a:extLst>
          </p:cNvPr>
          <p:cNvSpPr txBox="1"/>
          <p:nvPr/>
        </p:nvSpPr>
        <p:spPr>
          <a:xfrm>
            <a:off x="6367919" y="4239532"/>
            <a:ext cx="1490135" cy="600164"/>
          </a:xfrm>
          <a:prstGeom prst="rect">
            <a:avLst/>
          </a:prstGeom>
          <a:noFill/>
        </p:spPr>
        <p:txBody>
          <a:bodyPr wrap="square">
            <a:spAutoFit/>
          </a:bodyPr>
          <a:lstStyle/>
          <a:p>
            <a:r>
              <a:rPr lang="zh-TW" altLang="en-US" sz="1650" b="1" dirty="0">
                <a:latin typeface="微軟正黑體" panose="020B0604030504040204" pitchFamily="34" charset="-120"/>
                <a:ea typeface="微軟正黑體" panose="020B0604030504040204" pitchFamily="34" charset="-120"/>
              </a:rPr>
              <a:t>閱讀資訊與</a:t>
            </a:r>
            <a:endParaRPr lang="en-US" altLang="zh-TW" sz="1650" b="1" dirty="0">
              <a:latin typeface="微軟正黑體" panose="020B0604030504040204" pitchFamily="34" charset="-120"/>
              <a:ea typeface="微軟正黑體" panose="020B0604030504040204" pitchFamily="34" charset="-120"/>
            </a:endParaRPr>
          </a:p>
          <a:p>
            <a:r>
              <a:rPr lang="zh-TW" altLang="en-US" sz="1650" b="1" dirty="0">
                <a:latin typeface="微軟正黑體" panose="020B0604030504040204" pitchFamily="34" charset="-120"/>
                <a:ea typeface="微軟正黑體" panose="020B0604030504040204" pitchFamily="34" charset="-120"/>
              </a:rPr>
              <a:t>摘要資訊</a:t>
            </a:r>
          </a:p>
        </p:txBody>
      </p:sp>
      <p:sp>
        <p:nvSpPr>
          <p:cNvPr id="26" name="文字方塊 25">
            <a:extLst>
              <a:ext uri="{FF2B5EF4-FFF2-40B4-BE49-F238E27FC236}">
                <a16:creationId xmlns:a16="http://schemas.microsoft.com/office/drawing/2014/main" id="{7B436A21-5ADA-8DAD-64F8-5B590FF4036E}"/>
              </a:ext>
            </a:extLst>
          </p:cNvPr>
          <p:cNvSpPr txBox="1"/>
          <p:nvPr/>
        </p:nvSpPr>
        <p:spPr>
          <a:xfrm>
            <a:off x="3504535" y="4274678"/>
            <a:ext cx="2246417" cy="600164"/>
          </a:xfrm>
          <a:prstGeom prst="rect">
            <a:avLst/>
          </a:prstGeom>
          <a:noFill/>
        </p:spPr>
        <p:txBody>
          <a:bodyPr wrap="square">
            <a:spAutoFit/>
          </a:bodyPr>
          <a:lstStyle/>
          <a:p>
            <a:r>
              <a:rPr lang="zh-TW" altLang="en-US" sz="1650" b="1" dirty="0">
                <a:latin typeface="微軟正黑體" panose="020B0604030504040204" pitchFamily="34" charset="-120"/>
                <a:ea typeface="微軟正黑體" panose="020B0604030504040204" pitchFamily="34" charset="-120"/>
              </a:rPr>
              <a:t>組織搜尋到的資訊與呈現資訊統整的成果</a:t>
            </a:r>
          </a:p>
        </p:txBody>
      </p:sp>
      <p:sp>
        <p:nvSpPr>
          <p:cNvPr id="28" name="文字方塊 27">
            <a:extLst>
              <a:ext uri="{FF2B5EF4-FFF2-40B4-BE49-F238E27FC236}">
                <a16:creationId xmlns:a16="http://schemas.microsoft.com/office/drawing/2014/main" id="{11ACEB5E-D839-DF0E-7BDB-003F5307EF83}"/>
              </a:ext>
            </a:extLst>
          </p:cNvPr>
          <p:cNvSpPr txBox="1"/>
          <p:nvPr/>
        </p:nvSpPr>
        <p:spPr>
          <a:xfrm>
            <a:off x="1338028" y="4359229"/>
            <a:ext cx="1445801" cy="600164"/>
          </a:xfrm>
          <a:prstGeom prst="rect">
            <a:avLst/>
          </a:prstGeom>
          <a:noFill/>
        </p:spPr>
        <p:txBody>
          <a:bodyPr wrap="square">
            <a:spAutoFit/>
          </a:bodyPr>
          <a:lstStyle/>
          <a:p>
            <a:r>
              <a:rPr lang="zh-TW" altLang="en-US" sz="1650" b="1" dirty="0">
                <a:latin typeface="微軟正黑體" panose="020B0604030504040204" pitchFamily="34" charset="-120"/>
                <a:ea typeface="微軟正黑體" panose="020B0604030504040204" pitchFamily="34" charset="-120"/>
              </a:rPr>
              <a:t>評鑑作品與</a:t>
            </a:r>
            <a:endParaRPr lang="en-US" altLang="zh-TW" sz="1650" b="1" dirty="0">
              <a:latin typeface="微軟正黑體" panose="020B0604030504040204" pitchFamily="34" charset="-120"/>
              <a:ea typeface="微軟正黑體" panose="020B0604030504040204" pitchFamily="34" charset="-120"/>
            </a:endParaRPr>
          </a:p>
          <a:p>
            <a:r>
              <a:rPr lang="zh-TW" altLang="en-US" sz="1650" b="1" dirty="0">
                <a:latin typeface="微軟正黑體" panose="020B0604030504040204" pitchFamily="34" charset="-120"/>
                <a:ea typeface="微軟正黑體" panose="020B0604030504040204" pitchFamily="34" charset="-120"/>
              </a:rPr>
              <a:t>評鑑過程</a:t>
            </a:r>
          </a:p>
        </p:txBody>
      </p:sp>
      <p:grpSp>
        <p:nvGrpSpPr>
          <p:cNvPr id="20" name="群組 19">
            <a:extLst>
              <a:ext uri="{FF2B5EF4-FFF2-40B4-BE49-F238E27FC236}">
                <a16:creationId xmlns:a16="http://schemas.microsoft.com/office/drawing/2014/main" id="{A5E1F42A-F51B-036E-BF22-F4D12677077F}"/>
              </a:ext>
            </a:extLst>
          </p:cNvPr>
          <p:cNvGrpSpPr/>
          <p:nvPr/>
        </p:nvGrpSpPr>
        <p:grpSpPr>
          <a:xfrm>
            <a:off x="2227010" y="1508305"/>
            <a:ext cx="1381032" cy="296861"/>
            <a:chOff x="5391760" y="1809342"/>
            <a:chExt cx="3032048" cy="523700"/>
          </a:xfrm>
        </p:grpSpPr>
        <p:sp>
          <p:nvSpPr>
            <p:cNvPr id="29" name="右箭头 4">
              <a:extLst>
                <a:ext uri="{FF2B5EF4-FFF2-40B4-BE49-F238E27FC236}">
                  <a16:creationId xmlns:a16="http://schemas.microsoft.com/office/drawing/2014/main" id="{7A8F2CA6-44DB-EC54-6AAB-B05F44212B9E}"/>
                </a:ext>
              </a:extLst>
            </p:cNvPr>
            <p:cNvSpPr/>
            <p:nvPr/>
          </p:nvSpPr>
          <p:spPr>
            <a:xfrm flipH="1">
              <a:off x="5391760" y="1809342"/>
              <a:ext cx="2995223" cy="218427"/>
            </a:xfrm>
            <a:prstGeom prst="rightArrow">
              <a:avLst>
                <a:gd name="adj1" fmla="val 50000"/>
                <a:gd name="adj2" fmla="val 72226"/>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lumMod val="85000"/>
                    <a:lumOff val="15000"/>
                  </a:schemeClr>
                </a:solidFill>
                <a:latin typeface="微软雅黑" pitchFamily="34" charset="-122"/>
                <a:ea typeface="微软雅黑" pitchFamily="34" charset="-122"/>
              </a:endParaRPr>
            </a:p>
          </p:txBody>
        </p:sp>
        <p:sp>
          <p:nvSpPr>
            <p:cNvPr id="31" name="右箭头 6">
              <a:extLst>
                <a:ext uri="{FF2B5EF4-FFF2-40B4-BE49-F238E27FC236}">
                  <a16:creationId xmlns:a16="http://schemas.microsoft.com/office/drawing/2014/main" id="{5ACECC1B-3883-7E68-0F1D-4ECE40D7EC2F}"/>
                </a:ext>
              </a:extLst>
            </p:cNvPr>
            <p:cNvSpPr/>
            <p:nvPr/>
          </p:nvSpPr>
          <p:spPr>
            <a:xfrm rot="10800000" flipH="1">
              <a:off x="5428585" y="2114614"/>
              <a:ext cx="2995223" cy="218428"/>
            </a:xfrm>
            <a:prstGeom prst="rightArrow">
              <a:avLst>
                <a:gd name="adj1" fmla="val 50000"/>
                <a:gd name="adj2" fmla="val 72226"/>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lumMod val="85000"/>
                    <a:lumOff val="15000"/>
                  </a:schemeClr>
                </a:solidFill>
                <a:latin typeface="微软雅黑" pitchFamily="34" charset="-122"/>
                <a:ea typeface="微软雅黑" pitchFamily="34" charset="-122"/>
              </a:endParaRPr>
            </a:p>
          </p:txBody>
        </p:sp>
      </p:grpSp>
      <p:sp>
        <p:nvSpPr>
          <p:cNvPr id="33" name="空心弧 10">
            <a:extLst>
              <a:ext uri="{FF2B5EF4-FFF2-40B4-BE49-F238E27FC236}">
                <a16:creationId xmlns:a16="http://schemas.microsoft.com/office/drawing/2014/main" id="{487DE421-B109-6CC2-3837-54FACB1641B7}"/>
              </a:ext>
            </a:extLst>
          </p:cNvPr>
          <p:cNvSpPr/>
          <p:nvPr/>
        </p:nvSpPr>
        <p:spPr>
          <a:xfrm rot="16200000">
            <a:off x="-8128" y="1930581"/>
            <a:ext cx="2578941" cy="2219783"/>
          </a:xfrm>
          <a:prstGeom prst="blockArc">
            <a:avLst>
              <a:gd name="adj1" fmla="val 10884798"/>
              <a:gd name="adj2" fmla="val 21542696"/>
              <a:gd name="adj3" fmla="val 3108"/>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lumMod val="85000"/>
                  <a:lumOff val="15000"/>
                </a:schemeClr>
              </a:solidFill>
              <a:latin typeface="微软雅黑" pitchFamily="34" charset="-122"/>
              <a:ea typeface="微软雅黑" pitchFamily="34" charset="-122"/>
            </a:endParaRPr>
          </a:p>
        </p:txBody>
      </p:sp>
      <p:sp>
        <p:nvSpPr>
          <p:cNvPr id="46" name="空心弧 10">
            <a:extLst>
              <a:ext uri="{FF2B5EF4-FFF2-40B4-BE49-F238E27FC236}">
                <a16:creationId xmlns:a16="http://schemas.microsoft.com/office/drawing/2014/main" id="{8809BF53-089C-F37C-3905-E356D90A3478}"/>
              </a:ext>
            </a:extLst>
          </p:cNvPr>
          <p:cNvSpPr/>
          <p:nvPr/>
        </p:nvSpPr>
        <p:spPr>
          <a:xfrm rot="16200000" flipV="1">
            <a:off x="6329141" y="1692508"/>
            <a:ext cx="2578941" cy="2538782"/>
          </a:xfrm>
          <a:prstGeom prst="blockArc">
            <a:avLst>
              <a:gd name="adj1" fmla="val 10884798"/>
              <a:gd name="adj2" fmla="val 21542696"/>
              <a:gd name="adj3" fmla="val 3108"/>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lumMod val="85000"/>
                  <a:lumOff val="15000"/>
                </a:schemeClr>
              </a:solidFill>
              <a:latin typeface="微软雅黑" pitchFamily="34" charset="-122"/>
              <a:ea typeface="微软雅黑" pitchFamily="34" charset="-122"/>
            </a:endParaRPr>
          </a:p>
        </p:txBody>
      </p:sp>
      <p:grpSp>
        <p:nvGrpSpPr>
          <p:cNvPr id="47" name="群組 46">
            <a:extLst>
              <a:ext uri="{FF2B5EF4-FFF2-40B4-BE49-F238E27FC236}">
                <a16:creationId xmlns:a16="http://schemas.microsoft.com/office/drawing/2014/main" id="{5B900F79-ABAA-620D-74C6-E0A91BC12DAF}"/>
              </a:ext>
            </a:extLst>
          </p:cNvPr>
          <p:cNvGrpSpPr/>
          <p:nvPr/>
        </p:nvGrpSpPr>
        <p:grpSpPr>
          <a:xfrm>
            <a:off x="4881518" y="1532920"/>
            <a:ext cx="1381032" cy="296861"/>
            <a:chOff x="5391760" y="1809342"/>
            <a:chExt cx="3032048" cy="523700"/>
          </a:xfrm>
        </p:grpSpPr>
        <p:sp>
          <p:nvSpPr>
            <p:cNvPr id="48" name="右箭头 4">
              <a:extLst>
                <a:ext uri="{FF2B5EF4-FFF2-40B4-BE49-F238E27FC236}">
                  <a16:creationId xmlns:a16="http://schemas.microsoft.com/office/drawing/2014/main" id="{4A2CD15D-D33E-DE84-B637-12A32D7AE906}"/>
                </a:ext>
              </a:extLst>
            </p:cNvPr>
            <p:cNvSpPr/>
            <p:nvPr/>
          </p:nvSpPr>
          <p:spPr>
            <a:xfrm flipH="1">
              <a:off x="5391760" y="1809342"/>
              <a:ext cx="2995223" cy="218427"/>
            </a:xfrm>
            <a:prstGeom prst="rightArrow">
              <a:avLst>
                <a:gd name="adj1" fmla="val 50000"/>
                <a:gd name="adj2" fmla="val 72226"/>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lumMod val="85000"/>
                    <a:lumOff val="15000"/>
                  </a:schemeClr>
                </a:solidFill>
                <a:latin typeface="微软雅黑" pitchFamily="34" charset="-122"/>
                <a:ea typeface="微软雅黑" pitchFamily="34" charset="-122"/>
              </a:endParaRPr>
            </a:p>
          </p:txBody>
        </p:sp>
        <p:sp>
          <p:nvSpPr>
            <p:cNvPr id="49" name="右箭头 6">
              <a:extLst>
                <a:ext uri="{FF2B5EF4-FFF2-40B4-BE49-F238E27FC236}">
                  <a16:creationId xmlns:a16="http://schemas.microsoft.com/office/drawing/2014/main" id="{DD42889F-202A-790B-5D14-3AD7ED6206E3}"/>
                </a:ext>
              </a:extLst>
            </p:cNvPr>
            <p:cNvSpPr/>
            <p:nvPr/>
          </p:nvSpPr>
          <p:spPr>
            <a:xfrm rot="10800000" flipH="1">
              <a:off x="5428585" y="2114614"/>
              <a:ext cx="2995223" cy="218428"/>
            </a:xfrm>
            <a:prstGeom prst="rightArrow">
              <a:avLst>
                <a:gd name="adj1" fmla="val 50000"/>
                <a:gd name="adj2" fmla="val 72226"/>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lumMod val="85000"/>
                    <a:lumOff val="15000"/>
                  </a:schemeClr>
                </a:solidFill>
                <a:latin typeface="微软雅黑" pitchFamily="34" charset="-122"/>
                <a:ea typeface="微软雅黑" pitchFamily="34" charset="-122"/>
              </a:endParaRPr>
            </a:p>
          </p:txBody>
        </p:sp>
      </p:grpSp>
      <p:grpSp>
        <p:nvGrpSpPr>
          <p:cNvPr id="50" name="群組 49">
            <a:extLst>
              <a:ext uri="{FF2B5EF4-FFF2-40B4-BE49-F238E27FC236}">
                <a16:creationId xmlns:a16="http://schemas.microsoft.com/office/drawing/2014/main" id="{ECF89F59-B752-5EC0-448E-31DE84625AF4}"/>
              </a:ext>
            </a:extLst>
          </p:cNvPr>
          <p:cNvGrpSpPr/>
          <p:nvPr/>
        </p:nvGrpSpPr>
        <p:grpSpPr>
          <a:xfrm>
            <a:off x="2324208" y="3605839"/>
            <a:ext cx="1381032" cy="296861"/>
            <a:chOff x="5391760" y="1809342"/>
            <a:chExt cx="3032048" cy="523700"/>
          </a:xfrm>
        </p:grpSpPr>
        <p:sp>
          <p:nvSpPr>
            <p:cNvPr id="51" name="右箭头 4">
              <a:extLst>
                <a:ext uri="{FF2B5EF4-FFF2-40B4-BE49-F238E27FC236}">
                  <a16:creationId xmlns:a16="http://schemas.microsoft.com/office/drawing/2014/main" id="{EEFAEBA5-E192-9FF3-66BE-CFE1F6150FB9}"/>
                </a:ext>
              </a:extLst>
            </p:cNvPr>
            <p:cNvSpPr/>
            <p:nvPr/>
          </p:nvSpPr>
          <p:spPr>
            <a:xfrm flipH="1">
              <a:off x="5391760" y="1809342"/>
              <a:ext cx="2995223" cy="218427"/>
            </a:xfrm>
            <a:prstGeom prst="rightArrow">
              <a:avLst>
                <a:gd name="adj1" fmla="val 50000"/>
                <a:gd name="adj2" fmla="val 72226"/>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lumMod val="85000"/>
                    <a:lumOff val="15000"/>
                  </a:schemeClr>
                </a:solidFill>
                <a:latin typeface="微软雅黑" pitchFamily="34" charset="-122"/>
                <a:ea typeface="微软雅黑" pitchFamily="34" charset="-122"/>
              </a:endParaRPr>
            </a:p>
          </p:txBody>
        </p:sp>
        <p:sp>
          <p:nvSpPr>
            <p:cNvPr id="52" name="右箭头 6">
              <a:extLst>
                <a:ext uri="{FF2B5EF4-FFF2-40B4-BE49-F238E27FC236}">
                  <a16:creationId xmlns:a16="http://schemas.microsoft.com/office/drawing/2014/main" id="{1802DCBA-494A-B624-B255-F994E4657B13}"/>
                </a:ext>
              </a:extLst>
            </p:cNvPr>
            <p:cNvSpPr/>
            <p:nvPr/>
          </p:nvSpPr>
          <p:spPr>
            <a:xfrm rot="10800000" flipH="1">
              <a:off x="5428585" y="2114614"/>
              <a:ext cx="2995223" cy="218428"/>
            </a:xfrm>
            <a:prstGeom prst="rightArrow">
              <a:avLst>
                <a:gd name="adj1" fmla="val 50000"/>
                <a:gd name="adj2" fmla="val 72226"/>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lumMod val="85000"/>
                    <a:lumOff val="15000"/>
                  </a:schemeClr>
                </a:solidFill>
                <a:latin typeface="微软雅黑" pitchFamily="34" charset="-122"/>
                <a:ea typeface="微软雅黑" pitchFamily="34" charset="-122"/>
              </a:endParaRPr>
            </a:p>
          </p:txBody>
        </p:sp>
      </p:grpSp>
      <p:grpSp>
        <p:nvGrpSpPr>
          <p:cNvPr id="53" name="群組 52">
            <a:extLst>
              <a:ext uri="{FF2B5EF4-FFF2-40B4-BE49-F238E27FC236}">
                <a16:creationId xmlns:a16="http://schemas.microsoft.com/office/drawing/2014/main" id="{575D97A0-CA83-D3BC-F800-73909BFCB657}"/>
              </a:ext>
            </a:extLst>
          </p:cNvPr>
          <p:cNvGrpSpPr/>
          <p:nvPr/>
        </p:nvGrpSpPr>
        <p:grpSpPr>
          <a:xfrm>
            <a:off x="4956175" y="3495410"/>
            <a:ext cx="1381032" cy="296861"/>
            <a:chOff x="5391760" y="1809342"/>
            <a:chExt cx="3032048" cy="523700"/>
          </a:xfrm>
        </p:grpSpPr>
        <p:sp>
          <p:nvSpPr>
            <p:cNvPr id="54" name="右箭头 4">
              <a:extLst>
                <a:ext uri="{FF2B5EF4-FFF2-40B4-BE49-F238E27FC236}">
                  <a16:creationId xmlns:a16="http://schemas.microsoft.com/office/drawing/2014/main" id="{56DAF783-7CD9-0B59-DDAF-12F663406C0C}"/>
                </a:ext>
              </a:extLst>
            </p:cNvPr>
            <p:cNvSpPr/>
            <p:nvPr/>
          </p:nvSpPr>
          <p:spPr>
            <a:xfrm flipH="1">
              <a:off x="5391760" y="1809342"/>
              <a:ext cx="2995223" cy="218427"/>
            </a:xfrm>
            <a:prstGeom prst="rightArrow">
              <a:avLst>
                <a:gd name="adj1" fmla="val 50000"/>
                <a:gd name="adj2" fmla="val 72226"/>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lumMod val="85000"/>
                    <a:lumOff val="15000"/>
                  </a:schemeClr>
                </a:solidFill>
                <a:latin typeface="微软雅黑" pitchFamily="34" charset="-122"/>
                <a:ea typeface="微软雅黑" pitchFamily="34" charset="-122"/>
              </a:endParaRPr>
            </a:p>
          </p:txBody>
        </p:sp>
        <p:sp>
          <p:nvSpPr>
            <p:cNvPr id="55" name="右箭头 6">
              <a:extLst>
                <a:ext uri="{FF2B5EF4-FFF2-40B4-BE49-F238E27FC236}">
                  <a16:creationId xmlns:a16="http://schemas.microsoft.com/office/drawing/2014/main" id="{CAA71F87-6D9A-B7E7-E3CE-E6BE5942F5B2}"/>
                </a:ext>
              </a:extLst>
            </p:cNvPr>
            <p:cNvSpPr/>
            <p:nvPr/>
          </p:nvSpPr>
          <p:spPr>
            <a:xfrm rot="10800000" flipH="1">
              <a:off x="5428585" y="2114614"/>
              <a:ext cx="2995223" cy="218428"/>
            </a:xfrm>
            <a:prstGeom prst="rightArrow">
              <a:avLst>
                <a:gd name="adj1" fmla="val 50000"/>
                <a:gd name="adj2" fmla="val 72226"/>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lumMod val="85000"/>
                    <a:lumOff val="15000"/>
                  </a:schemeClr>
                </a:solidFill>
                <a:latin typeface="微软雅黑" pitchFamily="34" charset="-122"/>
                <a:ea typeface="微软雅黑" pitchFamily="34" charset="-122"/>
              </a:endParaRPr>
            </a:p>
          </p:txBody>
        </p:sp>
      </p:grpSp>
      <p:pic>
        <p:nvPicPr>
          <p:cNvPr id="25" name="圖形 24" descr="播放">
            <a:extLst>
              <a:ext uri="{FF2B5EF4-FFF2-40B4-BE49-F238E27FC236}">
                <a16:creationId xmlns:a16="http://schemas.microsoft.com/office/drawing/2014/main" id="{DFA7C10E-5A53-D37E-9918-A24C8973878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46012" y="1619075"/>
            <a:ext cx="285108" cy="285108"/>
          </a:xfrm>
          <a:prstGeom prst="rect">
            <a:avLst/>
          </a:prstGeom>
        </p:spPr>
      </p:pic>
      <p:pic>
        <p:nvPicPr>
          <p:cNvPr id="56" name="圖形 55" descr="播放">
            <a:extLst>
              <a:ext uri="{FF2B5EF4-FFF2-40B4-BE49-F238E27FC236}">
                <a16:creationId xmlns:a16="http://schemas.microsoft.com/office/drawing/2014/main" id="{935690DD-76D1-F889-0579-CCE0AFF0CAA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85873" y="4159902"/>
            <a:ext cx="285108" cy="285108"/>
          </a:xfrm>
          <a:prstGeom prst="rect">
            <a:avLst/>
          </a:prstGeom>
        </p:spPr>
      </p:pic>
      <p:pic>
        <p:nvPicPr>
          <p:cNvPr id="57" name="圖形 56" descr="播放">
            <a:extLst>
              <a:ext uri="{FF2B5EF4-FFF2-40B4-BE49-F238E27FC236}">
                <a16:creationId xmlns:a16="http://schemas.microsoft.com/office/drawing/2014/main" id="{44D6D4E7-9609-18CA-0584-7BF5BB317E5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flipH="1">
            <a:off x="7407091" y="1563410"/>
            <a:ext cx="294995" cy="285108"/>
          </a:xfrm>
          <a:prstGeom prst="rect">
            <a:avLst/>
          </a:prstGeom>
        </p:spPr>
      </p:pic>
      <p:pic>
        <p:nvPicPr>
          <p:cNvPr id="58" name="圖形 57" descr="播放">
            <a:extLst>
              <a:ext uri="{FF2B5EF4-FFF2-40B4-BE49-F238E27FC236}">
                <a16:creationId xmlns:a16="http://schemas.microsoft.com/office/drawing/2014/main" id="{2121F768-B44D-1904-E0C6-073EC69A7B1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flipH="1">
            <a:off x="7471114" y="4071421"/>
            <a:ext cx="294995" cy="285108"/>
          </a:xfrm>
          <a:prstGeom prst="rect">
            <a:avLst/>
          </a:prstGeom>
        </p:spPr>
      </p:pic>
    </p:spTree>
    <p:extLst>
      <p:ext uri="{BB962C8B-B14F-4D97-AF65-F5344CB8AC3E}">
        <p14:creationId xmlns:p14="http://schemas.microsoft.com/office/powerpoint/2010/main" val="157766621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0625B8-59B1-50C8-1B60-9B982BBB846F}"/>
              </a:ext>
            </a:extLst>
          </p:cNvPr>
          <p:cNvSpPr>
            <a:spLocks noGrp="1"/>
          </p:cNvSpPr>
          <p:nvPr>
            <p:ph type="title"/>
          </p:nvPr>
        </p:nvSpPr>
        <p:spPr>
          <a:xfrm>
            <a:off x="628650" y="518599"/>
            <a:ext cx="7886700" cy="994172"/>
          </a:xfrm>
        </p:spPr>
        <p:txBody>
          <a:bodyPr/>
          <a:lstStyle/>
          <a:p>
            <a:r>
              <a:rPr lang="zh-TW" altLang="en-US" dirty="0"/>
              <a:t>                                                                                                                                                                    </a:t>
            </a:r>
          </a:p>
        </p:txBody>
      </p:sp>
      <p:sp>
        <p:nvSpPr>
          <p:cNvPr id="6" name="Oval 6">
            <a:extLst>
              <a:ext uri="{FF2B5EF4-FFF2-40B4-BE49-F238E27FC236}">
                <a16:creationId xmlns:a16="http://schemas.microsoft.com/office/drawing/2014/main" id="{480DC968-1994-B810-2DD6-B6F003ADC6CF}"/>
              </a:ext>
            </a:extLst>
          </p:cNvPr>
          <p:cNvSpPr>
            <a:spLocks noChangeArrowheads="1"/>
          </p:cNvSpPr>
          <p:nvPr/>
        </p:nvSpPr>
        <p:spPr bwMode="auto">
          <a:xfrm flipV="1">
            <a:off x="1304925" y="1550354"/>
            <a:ext cx="568230" cy="552609"/>
          </a:xfrm>
          <a:prstGeom prst="ellipse">
            <a:avLst/>
          </a:prstGeom>
          <a:solidFill>
            <a:schemeClr val="accent1">
              <a:lumMod val="75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350">
              <a:latin typeface="Arial" panose="020B0604020202020204" pitchFamily="34" charset="0"/>
            </a:endParaRPr>
          </a:p>
        </p:txBody>
      </p:sp>
      <p:sp>
        <p:nvSpPr>
          <p:cNvPr id="14" name="TextBox 6">
            <a:extLst>
              <a:ext uri="{FF2B5EF4-FFF2-40B4-BE49-F238E27FC236}">
                <a16:creationId xmlns:a16="http://schemas.microsoft.com/office/drawing/2014/main" id="{494F76AD-3410-A8F7-2B87-84C53433778E}"/>
              </a:ext>
            </a:extLst>
          </p:cNvPr>
          <p:cNvSpPr>
            <a:spLocks noChangeArrowheads="1"/>
          </p:cNvSpPr>
          <p:nvPr/>
        </p:nvSpPr>
        <p:spPr bwMode="auto">
          <a:xfrm>
            <a:off x="1926129" y="1623942"/>
            <a:ext cx="1717823" cy="8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zh-TW" altLang="en-US" sz="2100" dirty="0">
                <a:latin typeface="Arial" panose="020B0604020202020204" pitchFamily="34" charset="0"/>
                <a:ea typeface="Microsoft YaHei" panose="020B0503020204020204" pitchFamily="34" charset="-122"/>
              </a:rPr>
              <a:t>生活經驗</a:t>
            </a:r>
            <a:endParaRPr lang="zh-CN" altLang="en-US" sz="2100" dirty="0">
              <a:latin typeface="Arial" panose="020B0604020202020204" pitchFamily="34" charset="0"/>
              <a:ea typeface="Microsoft YaHei" panose="020B0503020204020204" pitchFamily="34" charset="-122"/>
            </a:endParaRPr>
          </a:p>
          <a:p>
            <a:pPr eaLnBrk="1" hangingPunct="1">
              <a:lnSpc>
                <a:spcPct val="150000"/>
              </a:lnSpc>
              <a:spcBef>
                <a:spcPct val="0"/>
              </a:spcBef>
              <a:buFont typeface="Arial" panose="020B0604020202020204" pitchFamily="34" charset="0"/>
              <a:buNone/>
            </a:pPr>
            <a:endParaRPr lang="zh-CN" altLang="en-US" sz="1350" dirty="0">
              <a:latin typeface="Arial" panose="020B0604020202020204" pitchFamily="34" charset="0"/>
              <a:ea typeface="Microsoft YaHei" panose="020B0503020204020204" pitchFamily="34" charset="-122"/>
            </a:endParaRPr>
          </a:p>
        </p:txBody>
      </p:sp>
      <p:sp>
        <p:nvSpPr>
          <p:cNvPr id="18" name="TextBox 6">
            <a:extLst>
              <a:ext uri="{FF2B5EF4-FFF2-40B4-BE49-F238E27FC236}">
                <a16:creationId xmlns:a16="http://schemas.microsoft.com/office/drawing/2014/main" id="{180F9E64-276C-6B1F-2EC9-E9062C1DB742}"/>
              </a:ext>
            </a:extLst>
          </p:cNvPr>
          <p:cNvSpPr>
            <a:spLocks noChangeArrowheads="1"/>
          </p:cNvSpPr>
          <p:nvPr/>
        </p:nvSpPr>
        <p:spPr bwMode="auto">
          <a:xfrm>
            <a:off x="3371255" y="1685128"/>
            <a:ext cx="9995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zh-TW" altLang="en-US" sz="1500" dirty="0">
                <a:latin typeface="微軟正黑體" panose="020B0604030504040204" pitchFamily="34" charset="-120"/>
                <a:ea typeface="微軟正黑體" panose="020B0604030504040204" pitchFamily="34" charset="-120"/>
              </a:rPr>
              <a:t>興趣嗜好</a:t>
            </a:r>
            <a:endParaRPr lang="zh-CN" altLang="en-US" sz="1500" b="1" dirty="0">
              <a:solidFill>
                <a:srgbClr val="808080"/>
              </a:solidFill>
              <a:latin typeface="微軟正黑體" panose="020B0604030504040204" pitchFamily="34" charset="-120"/>
              <a:ea typeface="微軟正黑體" panose="020B0604030504040204" pitchFamily="34" charset="-120"/>
              <a:sym typeface="Microsoft YaHei" panose="020B0503020204020204" pitchFamily="34" charset="-122"/>
            </a:endParaRPr>
          </a:p>
        </p:txBody>
      </p:sp>
      <p:sp>
        <p:nvSpPr>
          <p:cNvPr id="20" name="Oval 6">
            <a:extLst>
              <a:ext uri="{FF2B5EF4-FFF2-40B4-BE49-F238E27FC236}">
                <a16:creationId xmlns:a16="http://schemas.microsoft.com/office/drawing/2014/main" id="{BCB54007-4720-F4B7-94A6-A24E2C17584A}"/>
              </a:ext>
            </a:extLst>
          </p:cNvPr>
          <p:cNvSpPr>
            <a:spLocks noChangeArrowheads="1"/>
          </p:cNvSpPr>
          <p:nvPr/>
        </p:nvSpPr>
        <p:spPr bwMode="auto">
          <a:xfrm flipV="1">
            <a:off x="1304925" y="2348546"/>
            <a:ext cx="568230" cy="552609"/>
          </a:xfrm>
          <a:prstGeom prst="ellipse">
            <a:avLst/>
          </a:prstGeom>
          <a:solidFill>
            <a:schemeClr val="accent1">
              <a:lumMod val="75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350">
              <a:latin typeface="Arial" panose="020B0604020202020204" pitchFamily="34" charset="0"/>
            </a:endParaRPr>
          </a:p>
        </p:txBody>
      </p:sp>
      <p:sp>
        <p:nvSpPr>
          <p:cNvPr id="24" name="Oval 6">
            <a:extLst>
              <a:ext uri="{FF2B5EF4-FFF2-40B4-BE49-F238E27FC236}">
                <a16:creationId xmlns:a16="http://schemas.microsoft.com/office/drawing/2014/main" id="{B3E4910A-2F11-8BDB-6D74-B43C7A07D803}"/>
              </a:ext>
            </a:extLst>
          </p:cNvPr>
          <p:cNvSpPr>
            <a:spLocks noChangeArrowheads="1"/>
          </p:cNvSpPr>
          <p:nvPr/>
        </p:nvSpPr>
        <p:spPr bwMode="auto">
          <a:xfrm flipV="1">
            <a:off x="1304925" y="3252010"/>
            <a:ext cx="568230" cy="552609"/>
          </a:xfrm>
          <a:prstGeom prst="ellipse">
            <a:avLst/>
          </a:prstGeom>
          <a:solidFill>
            <a:schemeClr val="accent1">
              <a:lumMod val="75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350">
              <a:latin typeface="Arial" panose="020B0604020202020204" pitchFamily="34" charset="0"/>
            </a:endParaRPr>
          </a:p>
        </p:txBody>
      </p:sp>
      <p:sp>
        <p:nvSpPr>
          <p:cNvPr id="28" name="Oval 6">
            <a:extLst>
              <a:ext uri="{FF2B5EF4-FFF2-40B4-BE49-F238E27FC236}">
                <a16:creationId xmlns:a16="http://schemas.microsoft.com/office/drawing/2014/main" id="{8F091BDD-FD45-E2A5-689D-3FFEF08BAE3D}"/>
              </a:ext>
            </a:extLst>
          </p:cNvPr>
          <p:cNvSpPr>
            <a:spLocks noChangeArrowheads="1"/>
          </p:cNvSpPr>
          <p:nvPr/>
        </p:nvSpPr>
        <p:spPr bwMode="auto">
          <a:xfrm flipV="1">
            <a:off x="1333954" y="4055294"/>
            <a:ext cx="568230" cy="552609"/>
          </a:xfrm>
          <a:prstGeom prst="ellipse">
            <a:avLst/>
          </a:prstGeom>
          <a:solidFill>
            <a:schemeClr val="accent1">
              <a:lumMod val="75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350">
              <a:latin typeface="Arial" panose="020B0604020202020204" pitchFamily="34" charset="0"/>
            </a:endParaRPr>
          </a:p>
        </p:txBody>
      </p:sp>
      <p:sp>
        <p:nvSpPr>
          <p:cNvPr id="32" name="MH_Other_1">
            <a:extLst>
              <a:ext uri="{FF2B5EF4-FFF2-40B4-BE49-F238E27FC236}">
                <a16:creationId xmlns:a16="http://schemas.microsoft.com/office/drawing/2014/main" id="{DD88A564-8D8D-FF4D-A7D7-0C010965987D}"/>
              </a:ext>
            </a:extLst>
          </p:cNvPr>
          <p:cNvSpPr/>
          <p:nvPr>
            <p:custDataLst>
              <p:tags r:id="rId1"/>
            </p:custDataLst>
          </p:nvPr>
        </p:nvSpPr>
        <p:spPr bwMode="auto">
          <a:xfrm flipH="1">
            <a:off x="1589040" y="1945572"/>
            <a:ext cx="5628831" cy="150876"/>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noFill/>
          <a:ln w="25400" cap="flat" cmpd="sng" algn="ctr">
            <a:solidFill>
              <a:schemeClr val="accent1"/>
            </a:solidFill>
            <a:prstDash val="solid"/>
            <a:headEnd type="oval" w="med" len="med"/>
            <a:tailEnd type="oval" w="med" len="med"/>
          </a:ln>
          <a:effectLst/>
        </p:spPr>
        <p:txBody>
          <a:bodyPr anchor="ctr"/>
          <a:lstStyle/>
          <a:p>
            <a:pPr algn="ctr">
              <a:defRPr/>
            </a:pPr>
            <a:endParaRPr lang="en-US" sz="1050" dirty="0">
              <a:solidFill>
                <a:sysClr val="window" lastClr="FFFFFF"/>
              </a:solidFill>
              <a:latin typeface="Calibri" panose="020F0502020204030204"/>
            </a:endParaRPr>
          </a:p>
        </p:txBody>
      </p:sp>
      <p:sp>
        <p:nvSpPr>
          <p:cNvPr id="34" name="MH_Other_6">
            <a:extLst>
              <a:ext uri="{FF2B5EF4-FFF2-40B4-BE49-F238E27FC236}">
                <a16:creationId xmlns:a16="http://schemas.microsoft.com/office/drawing/2014/main" id="{FB2715B0-D25B-D76E-7746-B2CE4A8D2CAB}"/>
              </a:ext>
            </a:extLst>
          </p:cNvPr>
          <p:cNvSpPr/>
          <p:nvPr>
            <p:custDataLst>
              <p:tags r:id="rId2"/>
            </p:custDataLst>
          </p:nvPr>
        </p:nvSpPr>
        <p:spPr>
          <a:xfrm>
            <a:off x="3277169" y="1838745"/>
            <a:ext cx="145036" cy="165052"/>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sz="1050">
              <a:solidFill>
                <a:sysClr val="window" lastClr="FFFFFF"/>
              </a:solidFill>
              <a:latin typeface="Calibri" panose="020F0502020204030204"/>
            </a:endParaRPr>
          </a:p>
        </p:txBody>
      </p:sp>
      <p:sp>
        <p:nvSpPr>
          <p:cNvPr id="35" name="MH_Other_6">
            <a:extLst>
              <a:ext uri="{FF2B5EF4-FFF2-40B4-BE49-F238E27FC236}">
                <a16:creationId xmlns:a16="http://schemas.microsoft.com/office/drawing/2014/main" id="{E102FD1D-FF86-4B70-D059-EB80705D504A}"/>
              </a:ext>
            </a:extLst>
          </p:cNvPr>
          <p:cNvSpPr/>
          <p:nvPr>
            <p:custDataLst>
              <p:tags r:id="rId3"/>
            </p:custDataLst>
          </p:nvPr>
        </p:nvSpPr>
        <p:spPr>
          <a:xfrm>
            <a:off x="4471320" y="1834847"/>
            <a:ext cx="145036" cy="165052"/>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sz="1050">
              <a:solidFill>
                <a:sysClr val="window" lastClr="FFFFFF"/>
              </a:solidFill>
              <a:latin typeface="Calibri" panose="020F0502020204030204"/>
            </a:endParaRPr>
          </a:p>
        </p:txBody>
      </p:sp>
      <p:sp>
        <p:nvSpPr>
          <p:cNvPr id="36" name="MH_Other_1">
            <a:extLst>
              <a:ext uri="{FF2B5EF4-FFF2-40B4-BE49-F238E27FC236}">
                <a16:creationId xmlns:a16="http://schemas.microsoft.com/office/drawing/2014/main" id="{5F5027B9-2862-6AD2-F661-46F882EA114F}"/>
              </a:ext>
            </a:extLst>
          </p:cNvPr>
          <p:cNvSpPr/>
          <p:nvPr>
            <p:custDataLst>
              <p:tags r:id="rId4"/>
            </p:custDataLst>
          </p:nvPr>
        </p:nvSpPr>
        <p:spPr bwMode="auto">
          <a:xfrm flipH="1">
            <a:off x="1586321" y="2751666"/>
            <a:ext cx="5628831" cy="150876"/>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noFill/>
          <a:ln w="25400" cap="flat" cmpd="sng" algn="ctr">
            <a:solidFill>
              <a:schemeClr val="accent1"/>
            </a:solidFill>
            <a:prstDash val="solid"/>
            <a:headEnd type="oval" w="med" len="med"/>
            <a:tailEnd type="oval" w="med" len="med"/>
          </a:ln>
          <a:effectLst/>
        </p:spPr>
        <p:txBody>
          <a:bodyPr anchor="ctr"/>
          <a:lstStyle/>
          <a:p>
            <a:pPr algn="ctr">
              <a:defRPr/>
            </a:pPr>
            <a:endParaRPr lang="en-US" sz="1050" dirty="0">
              <a:solidFill>
                <a:sysClr val="window" lastClr="FFFFFF"/>
              </a:solidFill>
              <a:latin typeface="Calibri" panose="020F0502020204030204"/>
            </a:endParaRPr>
          </a:p>
        </p:txBody>
      </p:sp>
      <p:sp>
        <p:nvSpPr>
          <p:cNvPr id="37" name="MH_Other_6">
            <a:extLst>
              <a:ext uri="{FF2B5EF4-FFF2-40B4-BE49-F238E27FC236}">
                <a16:creationId xmlns:a16="http://schemas.microsoft.com/office/drawing/2014/main" id="{F6FD06C4-0E94-47A8-D1BA-6C5F7208F3FB}"/>
              </a:ext>
            </a:extLst>
          </p:cNvPr>
          <p:cNvSpPr/>
          <p:nvPr>
            <p:custDataLst>
              <p:tags r:id="rId5"/>
            </p:custDataLst>
          </p:nvPr>
        </p:nvSpPr>
        <p:spPr>
          <a:xfrm>
            <a:off x="5681864" y="1841108"/>
            <a:ext cx="145036" cy="165052"/>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sz="1050">
              <a:solidFill>
                <a:sysClr val="window" lastClr="FFFFFF"/>
              </a:solidFill>
              <a:latin typeface="Calibri" panose="020F0502020204030204"/>
            </a:endParaRPr>
          </a:p>
        </p:txBody>
      </p:sp>
      <p:sp>
        <p:nvSpPr>
          <p:cNvPr id="38" name="TextBox 6">
            <a:extLst>
              <a:ext uri="{FF2B5EF4-FFF2-40B4-BE49-F238E27FC236}">
                <a16:creationId xmlns:a16="http://schemas.microsoft.com/office/drawing/2014/main" id="{B76EFE84-BEB9-FE97-0CED-F4CF7CDDD8F0}"/>
              </a:ext>
            </a:extLst>
          </p:cNvPr>
          <p:cNvSpPr>
            <a:spLocks noChangeArrowheads="1"/>
          </p:cNvSpPr>
          <p:nvPr/>
        </p:nvSpPr>
        <p:spPr bwMode="auto">
          <a:xfrm>
            <a:off x="4560897" y="1693444"/>
            <a:ext cx="98483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zh-TW" altLang="en-US" sz="1500" dirty="0">
                <a:latin typeface="微軟正黑體" panose="020B0604030504040204" pitchFamily="34" charset="-120"/>
                <a:ea typeface="微軟正黑體" panose="020B0604030504040204" pitchFamily="34" charset="-120"/>
                <a:sym typeface="Microsoft YaHei" panose="020B0503020204020204" pitchFamily="34" charset="-122"/>
              </a:rPr>
              <a:t>專長才藝</a:t>
            </a:r>
            <a:endParaRPr lang="zh-CN" altLang="en-US" sz="1500" dirty="0">
              <a:latin typeface="微軟正黑體" panose="020B0604030504040204" pitchFamily="34" charset="-120"/>
              <a:ea typeface="微軟正黑體" panose="020B0604030504040204" pitchFamily="34" charset="-120"/>
              <a:sym typeface="Microsoft YaHei" panose="020B0503020204020204" pitchFamily="34" charset="-122"/>
            </a:endParaRPr>
          </a:p>
        </p:txBody>
      </p:sp>
      <p:sp>
        <p:nvSpPr>
          <p:cNvPr id="39" name="TextBox 6">
            <a:extLst>
              <a:ext uri="{FF2B5EF4-FFF2-40B4-BE49-F238E27FC236}">
                <a16:creationId xmlns:a16="http://schemas.microsoft.com/office/drawing/2014/main" id="{091B328E-4152-B121-7920-9CA598C2BB6D}"/>
              </a:ext>
            </a:extLst>
          </p:cNvPr>
          <p:cNvSpPr>
            <a:spLocks noChangeArrowheads="1"/>
          </p:cNvSpPr>
          <p:nvPr/>
        </p:nvSpPr>
        <p:spPr bwMode="auto">
          <a:xfrm>
            <a:off x="5785026" y="1705623"/>
            <a:ext cx="98483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zh-TW" altLang="en-US" sz="1500" dirty="0">
                <a:latin typeface="微軟正黑體" panose="020B0604030504040204" pitchFamily="34" charset="-120"/>
                <a:ea typeface="微軟正黑體" panose="020B0604030504040204" pitchFamily="34" charset="-120"/>
                <a:sym typeface="Microsoft YaHei" panose="020B0503020204020204" pitchFamily="34" charset="-122"/>
              </a:rPr>
              <a:t>困惑問題</a:t>
            </a:r>
            <a:endParaRPr lang="zh-CN" altLang="en-US" sz="1500" dirty="0">
              <a:latin typeface="微軟正黑體" panose="020B0604030504040204" pitchFamily="34" charset="-120"/>
              <a:ea typeface="微軟正黑體" panose="020B0604030504040204" pitchFamily="34" charset="-120"/>
              <a:sym typeface="Microsoft YaHei" panose="020B0503020204020204" pitchFamily="34" charset="-122"/>
            </a:endParaRPr>
          </a:p>
        </p:txBody>
      </p:sp>
      <p:pic>
        <p:nvPicPr>
          <p:cNvPr id="41" name="圖形 40" descr="頭顱中的腦">
            <a:extLst>
              <a:ext uri="{FF2B5EF4-FFF2-40B4-BE49-F238E27FC236}">
                <a16:creationId xmlns:a16="http://schemas.microsoft.com/office/drawing/2014/main" id="{83B20451-9EDD-C922-CFA4-CFB2D4641DE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374647" y="1601671"/>
            <a:ext cx="423347" cy="423347"/>
          </a:xfrm>
          <a:prstGeom prst="rect">
            <a:avLst/>
          </a:prstGeom>
        </p:spPr>
      </p:pic>
      <p:sp>
        <p:nvSpPr>
          <p:cNvPr id="42" name="TextBox 6">
            <a:extLst>
              <a:ext uri="{FF2B5EF4-FFF2-40B4-BE49-F238E27FC236}">
                <a16:creationId xmlns:a16="http://schemas.microsoft.com/office/drawing/2014/main" id="{5D844CBC-6E8E-0B79-39CB-BED2EA78CBFF}"/>
              </a:ext>
            </a:extLst>
          </p:cNvPr>
          <p:cNvSpPr>
            <a:spLocks noChangeArrowheads="1"/>
          </p:cNvSpPr>
          <p:nvPr/>
        </p:nvSpPr>
        <p:spPr bwMode="auto">
          <a:xfrm>
            <a:off x="1926129" y="2417871"/>
            <a:ext cx="171782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zh-TW" altLang="en-US" sz="2100" dirty="0">
                <a:latin typeface="Arial" panose="020B0604020202020204" pitchFamily="34" charset="0"/>
                <a:ea typeface="Microsoft YaHei" panose="020B0503020204020204" pitchFamily="34" charset="-122"/>
              </a:rPr>
              <a:t>學習領域</a:t>
            </a:r>
            <a:endParaRPr lang="zh-CN" altLang="en-US" sz="2100" dirty="0">
              <a:latin typeface="Arial" panose="020B0604020202020204" pitchFamily="34" charset="0"/>
              <a:ea typeface="Microsoft YaHei" panose="020B0503020204020204" pitchFamily="34" charset="-122"/>
            </a:endParaRPr>
          </a:p>
        </p:txBody>
      </p:sp>
      <p:sp>
        <p:nvSpPr>
          <p:cNvPr id="43" name="TextBox 6">
            <a:extLst>
              <a:ext uri="{FF2B5EF4-FFF2-40B4-BE49-F238E27FC236}">
                <a16:creationId xmlns:a16="http://schemas.microsoft.com/office/drawing/2014/main" id="{A8A7804E-382D-DB5F-2B0B-4929A2FBCDEF}"/>
              </a:ext>
            </a:extLst>
          </p:cNvPr>
          <p:cNvSpPr>
            <a:spLocks noChangeArrowheads="1"/>
          </p:cNvSpPr>
          <p:nvPr/>
        </p:nvSpPr>
        <p:spPr bwMode="auto">
          <a:xfrm>
            <a:off x="3371253" y="2479057"/>
            <a:ext cx="119348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zh-TW" altLang="en-US" sz="1500" dirty="0">
                <a:latin typeface="微軟正黑體" panose="020B0604030504040204" pitchFamily="34" charset="-120"/>
                <a:ea typeface="微軟正黑體" panose="020B0604030504040204" pitchFamily="34" charset="-120"/>
              </a:rPr>
              <a:t>課本沒說的</a:t>
            </a:r>
            <a:endParaRPr lang="zh-CN" altLang="en-US" sz="1500" b="1" dirty="0">
              <a:solidFill>
                <a:srgbClr val="808080"/>
              </a:solidFill>
              <a:latin typeface="微軟正黑體" panose="020B0604030504040204" pitchFamily="34" charset="-120"/>
              <a:ea typeface="微軟正黑體" panose="020B0604030504040204" pitchFamily="34" charset="-120"/>
              <a:sym typeface="Microsoft YaHei" panose="020B0503020204020204" pitchFamily="34" charset="-122"/>
            </a:endParaRPr>
          </a:p>
        </p:txBody>
      </p:sp>
      <p:sp>
        <p:nvSpPr>
          <p:cNvPr id="44" name="MH_Other_6">
            <a:extLst>
              <a:ext uri="{FF2B5EF4-FFF2-40B4-BE49-F238E27FC236}">
                <a16:creationId xmlns:a16="http://schemas.microsoft.com/office/drawing/2014/main" id="{17BE7B8B-6BD0-65DC-0F8E-59EB4A1F7AFD}"/>
              </a:ext>
            </a:extLst>
          </p:cNvPr>
          <p:cNvSpPr/>
          <p:nvPr>
            <p:custDataLst>
              <p:tags r:id="rId6"/>
            </p:custDataLst>
          </p:nvPr>
        </p:nvSpPr>
        <p:spPr>
          <a:xfrm>
            <a:off x="3277169" y="2632673"/>
            <a:ext cx="145036" cy="165052"/>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sz="1050">
              <a:solidFill>
                <a:sysClr val="window" lastClr="FFFFFF"/>
              </a:solidFill>
              <a:latin typeface="Calibri" panose="020F0502020204030204"/>
            </a:endParaRPr>
          </a:p>
        </p:txBody>
      </p:sp>
      <p:sp>
        <p:nvSpPr>
          <p:cNvPr id="45" name="MH_Other_6">
            <a:extLst>
              <a:ext uri="{FF2B5EF4-FFF2-40B4-BE49-F238E27FC236}">
                <a16:creationId xmlns:a16="http://schemas.microsoft.com/office/drawing/2014/main" id="{A9F8AC29-3EE9-D287-7870-8FFAC49A33FB}"/>
              </a:ext>
            </a:extLst>
          </p:cNvPr>
          <p:cNvSpPr/>
          <p:nvPr>
            <p:custDataLst>
              <p:tags r:id="rId7"/>
            </p:custDataLst>
          </p:nvPr>
        </p:nvSpPr>
        <p:spPr>
          <a:xfrm>
            <a:off x="4526778" y="2633980"/>
            <a:ext cx="145036" cy="165052"/>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sz="1050">
              <a:solidFill>
                <a:sysClr val="window" lastClr="FFFFFF"/>
              </a:solidFill>
              <a:latin typeface="Calibri" panose="020F0502020204030204"/>
            </a:endParaRPr>
          </a:p>
        </p:txBody>
      </p:sp>
      <p:sp>
        <p:nvSpPr>
          <p:cNvPr id="47" name="TextBox 6">
            <a:extLst>
              <a:ext uri="{FF2B5EF4-FFF2-40B4-BE49-F238E27FC236}">
                <a16:creationId xmlns:a16="http://schemas.microsoft.com/office/drawing/2014/main" id="{96B79B3E-6AA2-9F52-AA09-19D4B0C64C6F}"/>
              </a:ext>
            </a:extLst>
          </p:cNvPr>
          <p:cNvSpPr>
            <a:spLocks noChangeArrowheads="1"/>
          </p:cNvSpPr>
          <p:nvPr/>
        </p:nvSpPr>
        <p:spPr bwMode="auto">
          <a:xfrm>
            <a:off x="4616354" y="2492578"/>
            <a:ext cx="132724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zh-TW" altLang="en-US" sz="1500" dirty="0">
                <a:latin typeface="微軟正黑體" panose="020B0604030504040204" pitchFamily="34" charset="-120"/>
                <a:ea typeface="微軟正黑體" panose="020B0604030504040204" pitchFamily="34" charset="-120"/>
                <a:sym typeface="Microsoft YaHei" panose="020B0503020204020204" pitchFamily="34" charset="-122"/>
              </a:rPr>
              <a:t>跨領域應用</a:t>
            </a:r>
            <a:endParaRPr lang="zh-CN" altLang="en-US" sz="1500" dirty="0">
              <a:latin typeface="微軟正黑體" panose="020B0604030504040204" pitchFamily="34" charset="-120"/>
              <a:ea typeface="微軟正黑體" panose="020B0604030504040204" pitchFamily="34" charset="-120"/>
              <a:sym typeface="Microsoft YaHei" panose="020B0503020204020204" pitchFamily="34" charset="-122"/>
            </a:endParaRPr>
          </a:p>
        </p:txBody>
      </p:sp>
      <p:sp>
        <p:nvSpPr>
          <p:cNvPr id="49" name="TextBox 6">
            <a:extLst>
              <a:ext uri="{FF2B5EF4-FFF2-40B4-BE49-F238E27FC236}">
                <a16:creationId xmlns:a16="http://schemas.microsoft.com/office/drawing/2014/main" id="{C1663E4C-6003-B98A-18E2-CE7CE5A51245}"/>
              </a:ext>
            </a:extLst>
          </p:cNvPr>
          <p:cNvSpPr>
            <a:spLocks noChangeArrowheads="1"/>
          </p:cNvSpPr>
          <p:nvPr/>
        </p:nvSpPr>
        <p:spPr bwMode="auto">
          <a:xfrm>
            <a:off x="1926129" y="3305662"/>
            <a:ext cx="171782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zh-TW" altLang="en-US" sz="2100" dirty="0">
                <a:latin typeface="Arial" panose="020B0604020202020204" pitchFamily="34" charset="0"/>
                <a:ea typeface="Microsoft YaHei" panose="020B0503020204020204" pitchFamily="34" charset="-122"/>
              </a:rPr>
              <a:t>重大議題</a:t>
            </a:r>
            <a:endParaRPr lang="zh-CN" altLang="en-US" sz="1350" dirty="0">
              <a:latin typeface="Arial" panose="020B0604020202020204" pitchFamily="34" charset="0"/>
              <a:ea typeface="Microsoft YaHei" panose="020B0503020204020204" pitchFamily="34" charset="-122"/>
            </a:endParaRPr>
          </a:p>
        </p:txBody>
      </p:sp>
      <p:sp>
        <p:nvSpPr>
          <p:cNvPr id="50" name="TextBox 6">
            <a:extLst>
              <a:ext uri="{FF2B5EF4-FFF2-40B4-BE49-F238E27FC236}">
                <a16:creationId xmlns:a16="http://schemas.microsoft.com/office/drawing/2014/main" id="{928328F4-F928-39A1-888C-CB5D227E599C}"/>
              </a:ext>
            </a:extLst>
          </p:cNvPr>
          <p:cNvSpPr>
            <a:spLocks noChangeArrowheads="1"/>
          </p:cNvSpPr>
          <p:nvPr/>
        </p:nvSpPr>
        <p:spPr bwMode="auto">
          <a:xfrm>
            <a:off x="3371255" y="3366848"/>
            <a:ext cx="9995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en-US" altLang="zh-CN" sz="1500" dirty="0">
                <a:latin typeface="微軟正黑體" panose="020B0604030504040204" pitchFamily="34" charset="-120"/>
                <a:ea typeface="微軟正黑體" panose="020B0604030504040204" pitchFamily="34" charset="-120"/>
                <a:sym typeface="Microsoft YaHei" panose="020B0503020204020204" pitchFamily="34" charset="-122"/>
              </a:rPr>
              <a:t>19</a:t>
            </a:r>
            <a:r>
              <a:rPr lang="zh-TW" altLang="en-US" sz="1500" dirty="0">
                <a:latin typeface="微軟正黑體" panose="020B0604030504040204" pitchFamily="34" charset="-120"/>
                <a:ea typeface="微軟正黑體" panose="020B0604030504040204" pitchFamily="34" charset="-120"/>
                <a:sym typeface="Microsoft YaHei" panose="020B0503020204020204" pitchFamily="34" charset="-122"/>
              </a:rPr>
              <a:t>項議題</a:t>
            </a:r>
            <a:endParaRPr lang="zh-CN" altLang="en-US" sz="1500" dirty="0">
              <a:latin typeface="微軟正黑體" panose="020B0604030504040204" pitchFamily="34" charset="-120"/>
              <a:ea typeface="微軟正黑體" panose="020B0604030504040204" pitchFamily="34" charset="-120"/>
              <a:sym typeface="Microsoft YaHei" panose="020B0503020204020204" pitchFamily="34" charset="-122"/>
            </a:endParaRPr>
          </a:p>
        </p:txBody>
      </p:sp>
      <p:sp>
        <p:nvSpPr>
          <p:cNvPr id="51" name="MH_Other_6">
            <a:extLst>
              <a:ext uri="{FF2B5EF4-FFF2-40B4-BE49-F238E27FC236}">
                <a16:creationId xmlns:a16="http://schemas.microsoft.com/office/drawing/2014/main" id="{F72BC1C0-D945-4424-8858-BFB136A00FE6}"/>
              </a:ext>
            </a:extLst>
          </p:cNvPr>
          <p:cNvSpPr/>
          <p:nvPr>
            <p:custDataLst>
              <p:tags r:id="rId8"/>
            </p:custDataLst>
          </p:nvPr>
        </p:nvSpPr>
        <p:spPr>
          <a:xfrm>
            <a:off x="3277169" y="3520464"/>
            <a:ext cx="145036" cy="165052"/>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sz="1050">
              <a:solidFill>
                <a:sysClr val="window" lastClr="FFFFFF"/>
              </a:solidFill>
              <a:latin typeface="Calibri" panose="020F0502020204030204"/>
            </a:endParaRPr>
          </a:p>
        </p:txBody>
      </p:sp>
      <p:sp>
        <p:nvSpPr>
          <p:cNvPr id="52" name="MH_Other_6">
            <a:extLst>
              <a:ext uri="{FF2B5EF4-FFF2-40B4-BE49-F238E27FC236}">
                <a16:creationId xmlns:a16="http://schemas.microsoft.com/office/drawing/2014/main" id="{975A50A4-9B58-C941-C944-D1787DC2AC05}"/>
              </a:ext>
            </a:extLst>
          </p:cNvPr>
          <p:cNvSpPr/>
          <p:nvPr>
            <p:custDataLst>
              <p:tags r:id="rId9"/>
            </p:custDataLst>
          </p:nvPr>
        </p:nvSpPr>
        <p:spPr>
          <a:xfrm>
            <a:off x="4533433" y="3512621"/>
            <a:ext cx="145036" cy="165052"/>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sz="1050">
              <a:solidFill>
                <a:sysClr val="window" lastClr="FFFFFF"/>
              </a:solidFill>
              <a:latin typeface="Calibri" panose="020F0502020204030204"/>
            </a:endParaRPr>
          </a:p>
        </p:txBody>
      </p:sp>
      <p:sp>
        <p:nvSpPr>
          <p:cNvPr id="54" name="TextBox 6">
            <a:extLst>
              <a:ext uri="{FF2B5EF4-FFF2-40B4-BE49-F238E27FC236}">
                <a16:creationId xmlns:a16="http://schemas.microsoft.com/office/drawing/2014/main" id="{76870607-498E-3A90-EA98-97DA838961E3}"/>
              </a:ext>
            </a:extLst>
          </p:cNvPr>
          <p:cNvSpPr>
            <a:spLocks noChangeArrowheads="1"/>
          </p:cNvSpPr>
          <p:nvPr/>
        </p:nvSpPr>
        <p:spPr bwMode="auto">
          <a:xfrm>
            <a:off x="4634607" y="3371218"/>
            <a:ext cx="98483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en-US" altLang="zh-TW" sz="1500" dirty="0">
                <a:latin typeface="微軟正黑體" panose="020B0604030504040204" pitchFamily="34" charset="-120"/>
                <a:ea typeface="微軟正黑體" panose="020B0604030504040204" pitchFamily="34" charset="-120"/>
                <a:sym typeface="Microsoft YaHei" panose="020B0503020204020204" pitchFamily="34" charset="-122"/>
              </a:rPr>
              <a:t>SDGS</a:t>
            </a:r>
            <a:endParaRPr lang="zh-CN" altLang="en-US" sz="1500" dirty="0">
              <a:latin typeface="微軟正黑體" panose="020B0604030504040204" pitchFamily="34" charset="-120"/>
              <a:ea typeface="微軟正黑體" panose="020B0604030504040204" pitchFamily="34" charset="-120"/>
              <a:sym typeface="Microsoft YaHei" panose="020B0503020204020204" pitchFamily="34" charset="-122"/>
            </a:endParaRPr>
          </a:p>
        </p:txBody>
      </p:sp>
      <p:sp>
        <p:nvSpPr>
          <p:cNvPr id="56" name="MH_Other_1">
            <a:extLst>
              <a:ext uri="{FF2B5EF4-FFF2-40B4-BE49-F238E27FC236}">
                <a16:creationId xmlns:a16="http://schemas.microsoft.com/office/drawing/2014/main" id="{B63D8DF5-274E-B6C0-3E61-C88194A30422}"/>
              </a:ext>
            </a:extLst>
          </p:cNvPr>
          <p:cNvSpPr/>
          <p:nvPr>
            <p:custDataLst>
              <p:tags r:id="rId10"/>
            </p:custDataLst>
          </p:nvPr>
        </p:nvSpPr>
        <p:spPr bwMode="auto">
          <a:xfrm flipH="1">
            <a:off x="1616483" y="3633414"/>
            <a:ext cx="5628831" cy="150876"/>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noFill/>
          <a:ln w="25400" cap="flat" cmpd="sng" algn="ctr">
            <a:solidFill>
              <a:schemeClr val="accent1"/>
            </a:solidFill>
            <a:prstDash val="solid"/>
            <a:headEnd type="oval" w="med" len="med"/>
            <a:tailEnd type="oval" w="med" len="med"/>
          </a:ln>
          <a:effectLst/>
        </p:spPr>
        <p:txBody>
          <a:bodyPr anchor="ctr"/>
          <a:lstStyle/>
          <a:p>
            <a:pPr algn="ctr">
              <a:defRPr/>
            </a:pPr>
            <a:endParaRPr lang="en-US" sz="1050" dirty="0">
              <a:solidFill>
                <a:sysClr val="window" lastClr="FFFFFF"/>
              </a:solidFill>
              <a:latin typeface="Calibri" panose="020F0502020204030204"/>
            </a:endParaRPr>
          </a:p>
        </p:txBody>
      </p:sp>
      <p:sp>
        <p:nvSpPr>
          <p:cNvPr id="58" name="TextBox 6">
            <a:extLst>
              <a:ext uri="{FF2B5EF4-FFF2-40B4-BE49-F238E27FC236}">
                <a16:creationId xmlns:a16="http://schemas.microsoft.com/office/drawing/2014/main" id="{B7FA9DED-2B70-8636-D565-868A6E5B512E}"/>
              </a:ext>
            </a:extLst>
          </p:cNvPr>
          <p:cNvSpPr>
            <a:spLocks noChangeArrowheads="1"/>
          </p:cNvSpPr>
          <p:nvPr/>
        </p:nvSpPr>
        <p:spPr bwMode="auto">
          <a:xfrm>
            <a:off x="1984186" y="3975477"/>
            <a:ext cx="171782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zh-TW" altLang="en-US" sz="2100" dirty="0">
                <a:latin typeface="Arial" panose="020B0604020202020204" pitchFamily="34" charset="0"/>
                <a:ea typeface="Microsoft YaHei" panose="020B0503020204020204" pitchFamily="34" charset="-122"/>
              </a:rPr>
              <a:t>新聞時事</a:t>
            </a:r>
            <a:endParaRPr lang="zh-CN" altLang="en-US" sz="1350" dirty="0">
              <a:latin typeface="Arial" panose="020B0604020202020204" pitchFamily="34" charset="0"/>
              <a:ea typeface="Microsoft YaHei" panose="020B0503020204020204" pitchFamily="34" charset="-122"/>
            </a:endParaRPr>
          </a:p>
        </p:txBody>
      </p:sp>
      <p:sp>
        <p:nvSpPr>
          <p:cNvPr id="59" name="TextBox 6">
            <a:extLst>
              <a:ext uri="{FF2B5EF4-FFF2-40B4-BE49-F238E27FC236}">
                <a16:creationId xmlns:a16="http://schemas.microsoft.com/office/drawing/2014/main" id="{759B7906-DAE0-E94C-7841-DE21A47EEE86}"/>
              </a:ext>
            </a:extLst>
          </p:cNvPr>
          <p:cNvSpPr>
            <a:spLocks noChangeArrowheads="1"/>
          </p:cNvSpPr>
          <p:nvPr/>
        </p:nvSpPr>
        <p:spPr bwMode="auto">
          <a:xfrm>
            <a:off x="3480112" y="4109235"/>
            <a:ext cx="9995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zh-TW" altLang="en-US" sz="1500" dirty="0">
                <a:latin typeface="微軟正黑體" panose="020B0604030504040204" pitchFamily="34" charset="-120"/>
                <a:ea typeface="微軟正黑體" panose="020B0604030504040204" pitchFamily="34" charset="-120"/>
              </a:rPr>
              <a:t>戰爭</a:t>
            </a:r>
            <a:endParaRPr lang="zh-CN" altLang="en-US" sz="1500" b="1" dirty="0">
              <a:solidFill>
                <a:srgbClr val="808080"/>
              </a:solidFill>
              <a:latin typeface="微軟正黑體" panose="020B0604030504040204" pitchFamily="34" charset="-120"/>
              <a:ea typeface="微軟正黑體" panose="020B0604030504040204" pitchFamily="34" charset="-120"/>
              <a:sym typeface="Microsoft YaHei" panose="020B0503020204020204" pitchFamily="34" charset="-122"/>
            </a:endParaRPr>
          </a:p>
        </p:txBody>
      </p:sp>
      <p:sp>
        <p:nvSpPr>
          <p:cNvPr id="60" name="MH_Other_6">
            <a:extLst>
              <a:ext uri="{FF2B5EF4-FFF2-40B4-BE49-F238E27FC236}">
                <a16:creationId xmlns:a16="http://schemas.microsoft.com/office/drawing/2014/main" id="{E3E77587-D36A-91E3-2342-70FC69487184}"/>
              </a:ext>
            </a:extLst>
          </p:cNvPr>
          <p:cNvSpPr/>
          <p:nvPr>
            <p:custDataLst>
              <p:tags r:id="rId11"/>
            </p:custDataLst>
          </p:nvPr>
        </p:nvSpPr>
        <p:spPr>
          <a:xfrm>
            <a:off x="3298941" y="4212052"/>
            <a:ext cx="145036" cy="165052"/>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sz="1050">
              <a:solidFill>
                <a:sysClr val="window" lastClr="FFFFFF"/>
              </a:solidFill>
              <a:latin typeface="Calibri" panose="020F0502020204030204"/>
            </a:endParaRPr>
          </a:p>
        </p:txBody>
      </p:sp>
      <p:sp>
        <p:nvSpPr>
          <p:cNvPr id="61" name="MH_Other_6">
            <a:extLst>
              <a:ext uri="{FF2B5EF4-FFF2-40B4-BE49-F238E27FC236}">
                <a16:creationId xmlns:a16="http://schemas.microsoft.com/office/drawing/2014/main" id="{060AE7FC-B387-0B61-E3FA-1B9E9D8E5B04}"/>
              </a:ext>
            </a:extLst>
          </p:cNvPr>
          <p:cNvSpPr/>
          <p:nvPr>
            <p:custDataLst>
              <p:tags r:id="rId12"/>
            </p:custDataLst>
          </p:nvPr>
        </p:nvSpPr>
        <p:spPr>
          <a:xfrm>
            <a:off x="4595830" y="4233237"/>
            <a:ext cx="145036" cy="165052"/>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sz="1050">
              <a:solidFill>
                <a:sysClr val="window" lastClr="FFFFFF"/>
              </a:solidFill>
              <a:latin typeface="Calibri" panose="020F0502020204030204"/>
            </a:endParaRPr>
          </a:p>
        </p:txBody>
      </p:sp>
      <p:sp>
        <p:nvSpPr>
          <p:cNvPr id="63" name="TextBox 6">
            <a:extLst>
              <a:ext uri="{FF2B5EF4-FFF2-40B4-BE49-F238E27FC236}">
                <a16:creationId xmlns:a16="http://schemas.microsoft.com/office/drawing/2014/main" id="{962D1683-29C3-0C7E-B661-4D446D2BEFD9}"/>
              </a:ext>
            </a:extLst>
          </p:cNvPr>
          <p:cNvSpPr>
            <a:spLocks noChangeArrowheads="1"/>
          </p:cNvSpPr>
          <p:nvPr/>
        </p:nvSpPr>
        <p:spPr bwMode="auto">
          <a:xfrm>
            <a:off x="4750721" y="4077320"/>
            <a:ext cx="98483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zh-TW" altLang="en-US" sz="1500" dirty="0">
                <a:latin typeface="微軟正黑體" panose="020B0604030504040204" pitchFamily="34" charset="-120"/>
                <a:ea typeface="微軟正黑體" panose="020B0604030504040204" pitchFamily="34" charset="-120"/>
                <a:sym typeface="Microsoft YaHei" panose="020B0503020204020204" pitchFamily="34" charset="-122"/>
              </a:rPr>
              <a:t>疫情</a:t>
            </a:r>
            <a:endParaRPr lang="zh-CN" altLang="en-US" sz="1500" dirty="0">
              <a:latin typeface="微軟正黑體" panose="020B0604030504040204" pitchFamily="34" charset="-120"/>
              <a:ea typeface="微軟正黑體" panose="020B0604030504040204" pitchFamily="34" charset="-120"/>
              <a:sym typeface="Microsoft YaHei" panose="020B0503020204020204" pitchFamily="34" charset="-122"/>
            </a:endParaRPr>
          </a:p>
        </p:txBody>
      </p:sp>
      <p:sp>
        <p:nvSpPr>
          <p:cNvPr id="65" name="MH_Other_1">
            <a:extLst>
              <a:ext uri="{FF2B5EF4-FFF2-40B4-BE49-F238E27FC236}">
                <a16:creationId xmlns:a16="http://schemas.microsoft.com/office/drawing/2014/main" id="{0E7EE566-4B38-0CF6-6391-DFBDCD9D11DB}"/>
              </a:ext>
            </a:extLst>
          </p:cNvPr>
          <p:cNvSpPr/>
          <p:nvPr>
            <p:custDataLst>
              <p:tags r:id="rId13"/>
            </p:custDataLst>
          </p:nvPr>
        </p:nvSpPr>
        <p:spPr bwMode="auto">
          <a:xfrm flipH="1">
            <a:off x="1739854" y="4368544"/>
            <a:ext cx="5628831" cy="150876"/>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noFill/>
          <a:ln w="25400" cap="flat" cmpd="sng" algn="ctr">
            <a:solidFill>
              <a:schemeClr val="accent1"/>
            </a:solidFill>
            <a:prstDash val="solid"/>
            <a:headEnd type="oval" w="med" len="med"/>
            <a:tailEnd type="oval" w="med" len="med"/>
          </a:ln>
          <a:effectLst/>
        </p:spPr>
        <p:txBody>
          <a:bodyPr anchor="ctr"/>
          <a:lstStyle/>
          <a:p>
            <a:pPr algn="ctr">
              <a:defRPr/>
            </a:pPr>
            <a:endParaRPr lang="en-US" sz="1050" dirty="0">
              <a:solidFill>
                <a:sysClr val="window" lastClr="FFFFFF"/>
              </a:solidFill>
              <a:latin typeface="Calibri" panose="020F0502020204030204"/>
            </a:endParaRPr>
          </a:p>
        </p:txBody>
      </p:sp>
      <p:pic>
        <p:nvPicPr>
          <p:cNvPr id="67" name="圖形 66" descr="書籍">
            <a:extLst>
              <a:ext uri="{FF2B5EF4-FFF2-40B4-BE49-F238E27FC236}">
                <a16:creationId xmlns:a16="http://schemas.microsoft.com/office/drawing/2014/main" id="{B897A7F1-2A2E-597D-5AD0-63D377D3080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379517" y="2415358"/>
            <a:ext cx="418477" cy="418477"/>
          </a:xfrm>
          <a:prstGeom prst="rect">
            <a:avLst/>
          </a:prstGeom>
        </p:spPr>
      </p:pic>
      <p:pic>
        <p:nvPicPr>
          <p:cNvPr id="71" name="圖形 70" descr="世界">
            <a:extLst>
              <a:ext uri="{FF2B5EF4-FFF2-40B4-BE49-F238E27FC236}">
                <a16:creationId xmlns:a16="http://schemas.microsoft.com/office/drawing/2014/main" id="{0A1CB1E8-7720-F00E-DABF-F7C09F36565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353617" y="3280681"/>
            <a:ext cx="458385" cy="458385"/>
          </a:xfrm>
          <a:prstGeom prst="rect">
            <a:avLst/>
          </a:prstGeom>
        </p:spPr>
      </p:pic>
      <p:pic>
        <p:nvPicPr>
          <p:cNvPr id="73" name="圖形 72" descr="報紙">
            <a:extLst>
              <a:ext uri="{FF2B5EF4-FFF2-40B4-BE49-F238E27FC236}">
                <a16:creationId xmlns:a16="http://schemas.microsoft.com/office/drawing/2014/main" id="{8595B11F-B1CD-DC10-2BF2-BCEA6BE14A1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1368874" y="4125011"/>
            <a:ext cx="472156" cy="472156"/>
          </a:xfrm>
          <a:prstGeom prst="rect">
            <a:avLst/>
          </a:prstGeom>
        </p:spPr>
      </p:pic>
      <p:sp>
        <p:nvSpPr>
          <p:cNvPr id="74" name="標題 1">
            <a:extLst>
              <a:ext uri="{FF2B5EF4-FFF2-40B4-BE49-F238E27FC236}">
                <a16:creationId xmlns:a16="http://schemas.microsoft.com/office/drawing/2014/main" id="{654B3B56-4C67-F0B3-5679-601D70DD6ADC}"/>
              </a:ext>
            </a:extLst>
          </p:cNvPr>
          <p:cNvSpPr txBox="1">
            <a:spLocks/>
          </p:cNvSpPr>
          <p:nvPr/>
        </p:nvSpPr>
        <p:spPr>
          <a:xfrm>
            <a:off x="2762250" y="478429"/>
            <a:ext cx="302895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3000" b="1" dirty="0">
                <a:solidFill>
                  <a:srgbClr val="0078D2"/>
                </a:solidFill>
              </a:rPr>
              <a:t>專題探究主題</a:t>
            </a:r>
          </a:p>
        </p:txBody>
      </p:sp>
      <p:sp>
        <p:nvSpPr>
          <p:cNvPr id="40" name="矩形 39">
            <a:extLst>
              <a:ext uri="{FF2B5EF4-FFF2-40B4-BE49-F238E27FC236}">
                <a16:creationId xmlns:a16="http://schemas.microsoft.com/office/drawing/2014/main" id="{F6C18E14-E14F-4FAA-E383-A8F5BDDA9142}"/>
              </a:ext>
            </a:extLst>
          </p:cNvPr>
          <p:cNvSpPr/>
          <p:nvPr/>
        </p:nvSpPr>
        <p:spPr>
          <a:xfrm>
            <a:off x="375389" y="850533"/>
            <a:ext cx="306077" cy="294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ea typeface="微软雅黑" panose="020B0503020204020204" pitchFamily="34" charset="-122"/>
            </a:endParaRPr>
          </a:p>
        </p:txBody>
      </p:sp>
      <p:sp>
        <p:nvSpPr>
          <p:cNvPr id="46" name="矩形 45">
            <a:extLst>
              <a:ext uri="{FF2B5EF4-FFF2-40B4-BE49-F238E27FC236}">
                <a16:creationId xmlns:a16="http://schemas.microsoft.com/office/drawing/2014/main" id="{9DCCB5FE-AF51-7165-279C-7FBD84199F51}"/>
              </a:ext>
            </a:extLst>
          </p:cNvPr>
          <p:cNvSpPr/>
          <p:nvPr/>
        </p:nvSpPr>
        <p:spPr>
          <a:xfrm>
            <a:off x="289317" y="588139"/>
            <a:ext cx="286982" cy="447293"/>
          </a:xfrm>
          <a:prstGeom prst="rect">
            <a:avLst/>
          </a:prstGeom>
          <a:solidFill>
            <a:srgbClr val="FE9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dirty="0">
              <a:ea typeface="微软雅黑" panose="020B0503020204020204" pitchFamily="34" charset="-122"/>
            </a:endParaRPr>
          </a:p>
        </p:txBody>
      </p:sp>
    </p:spTree>
    <p:extLst>
      <p:ext uri="{BB962C8B-B14F-4D97-AF65-F5344CB8AC3E}">
        <p14:creationId xmlns:p14="http://schemas.microsoft.com/office/powerpoint/2010/main" val="149708259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altLang="en-US" sz="4800" dirty="0" smtClean="0">
                <a:latin typeface="微軟正黑體" panose="020B0604030504040204" pitchFamily="34" charset="-120"/>
                <a:ea typeface="微軟正黑體" panose="020B0604030504040204" pitchFamily="34" charset="-120"/>
              </a:rPr>
              <a:t>大綱</a:t>
            </a:r>
            <a:endParaRPr sz="4800" dirty="0">
              <a:latin typeface="微軟正黑體" panose="020B0604030504040204" pitchFamily="34" charset="-120"/>
              <a:ea typeface="微軟正黑體" panose="020B0604030504040204" pitchFamily="34" charset="-120"/>
            </a:endParaRPr>
          </a:p>
        </p:txBody>
      </p:sp>
      <p:sp>
        <p:nvSpPr>
          <p:cNvPr id="55" name="Google Shape;55;p13"/>
          <p:cNvSpPr txBox="1">
            <a:spLocks noGrp="1"/>
          </p:cNvSpPr>
          <p:nvPr>
            <p:ph type="body" idx="2"/>
          </p:nvPr>
        </p:nvSpPr>
        <p:spPr>
          <a:xfrm>
            <a:off x="1942128" y="1832149"/>
            <a:ext cx="6113301" cy="3066421"/>
          </a:xfrm>
          <a:prstGeom prst="rect">
            <a:avLst/>
          </a:prstGeom>
        </p:spPr>
        <p:txBody>
          <a:bodyPr spcFirstLastPara="1" wrap="square" lIns="91425" tIns="91425" rIns="91425" bIns="91425" anchor="t" anchorCtr="0">
            <a:noAutofit/>
          </a:bodyPr>
          <a:lstStyle/>
          <a:p>
            <a:pPr marL="0" indent="0">
              <a:buNone/>
            </a:pPr>
            <a:r>
              <a:rPr lang="en-US" altLang="zh-TW" sz="3600" dirty="0" smtClean="0">
                <a:latin typeface="微軟正黑體" panose="020B0604030504040204" pitchFamily="34" charset="-120"/>
                <a:ea typeface="微軟正黑體" panose="020B0604030504040204" pitchFamily="34" charset="-120"/>
              </a:rPr>
              <a:t>1.</a:t>
            </a:r>
            <a:r>
              <a:rPr lang="zh-TW" altLang="en-US" sz="3600" dirty="0">
                <a:latin typeface="微軟正黑體" panose="020B0604030504040204" pitchFamily="34" charset="-120"/>
                <a:ea typeface="微軟正黑體" panose="020B0604030504040204" pitchFamily="34" charset="-120"/>
              </a:rPr>
              <a:t>教育部全國圖書教師輔導團</a:t>
            </a:r>
          </a:p>
          <a:p>
            <a:pPr marL="0" indent="0">
              <a:buNone/>
            </a:pPr>
            <a:r>
              <a:rPr lang="en-US" altLang="zh-TW" sz="3600" dirty="0" smtClean="0">
                <a:latin typeface="微軟正黑體" panose="020B0604030504040204" pitchFamily="34" charset="-120"/>
                <a:ea typeface="微軟正黑體" panose="020B0604030504040204" pitchFamily="34" charset="-120"/>
              </a:rPr>
              <a:t>2.</a:t>
            </a:r>
            <a:r>
              <a:rPr lang="zh-TW" altLang="en-US" sz="3600" dirty="0">
                <a:latin typeface="微軟正黑體" panose="020B0604030504040204" pitchFamily="34" charset="-120"/>
                <a:ea typeface="微軟正黑體" panose="020B0604030504040204" pitchFamily="34" charset="-120"/>
              </a:rPr>
              <a:t>國中資訊素養教育發展</a:t>
            </a:r>
            <a:endParaRPr lang="en-US" altLang="zh-TW" sz="3600" dirty="0">
              <a:latin typeface="微軟正黑體" panose="020B0604030504040204" pitchFamily="34" charset="-120"/>
              <a:ea typeface="微軟正黑體" panose="020B0604030504040204" pitchFamily="34" charset="-120"/>
            </a:endParaRPr>
          </a:p>
          <a:p>
            <a:pPr marL="0" indent="0">
              <a:buNone/>
            </a:pPr>
            <a:r>
              <a:rPr lang="en-US" altLang="zh-TW" sz="3600" dirty="0" smtClean="0">
                <a:latin typeface="微軟正黑體" panose="020B0604030504040204" pitchFamily="34" charset="-120"/>
                <a:ea typeface="微軟正黑體" panose="020B0604030504040204" pitchFamily="34" charset="-120"/>
              </a:rPr>
              <a:t>3.</a:t>
            </a:r>
            <a:r>
              <a:rPr lang="zh-TW" altLang="en-US" sz="3600" dirty="0">
                <a:latin typeface="微軟正黑體" panose="020B0604030504040204" pitchFamily="34" charset="-120"/>
                <a:ea typeface="微軟正黑體" panose="020B0604030504040204" pitchFamily="34" charset="-120"/>
              </a:rPr>
              <a:t>國小資訊素養教育發展</a:t>
            </a:r>
            <a:endParaRPr lang="en-US" altLang="zh-TW" sz="3600" dirty="0">
              <a:latin typeface="微軟正黑體" panose="020B0604030504040204" pitchFamily="34" charset="-120"/>
              <a:ea typeface="微軟正黑體" panose="020B0604030504040204" pitchFamily="34" charset="-120"/>
            </a:endParaRPr>
          </a:p>
          <a:p>
            <a:pPr marL="0" lvl="0" indent="0" algn="l" rtl="0">
              <a:spcBef>
                <a:spcPts val="600"/>
              </a:spcBef>
              <a:spcAft>
                <a:spcPts val="0"/>
              </a:spcAft>
              <a:buNone/>
            </a:pPr>
            <a:endParaRPr sz="3600" dirty="0">
              <a:latin typeface="微軟正黑體" panose="020B0604030504040204" pitchFamily="34" charset="-120"/>
              <a:ea typeface="微軟正黑體" panose="020B0604030504040204" pitchFamily="34" charset="-120"/>
            </a:endParaRPr>
          </a:p>
        </p:txBody>
      </p:sp>
      <p:sp>
        <p:nvSpPr>
          <p:cNvPr id="58" name="Google Shape;58;p13"/>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105592" y="1361410"/>
            <a:ext cx="6858000" cy="1790700"/>
          </a:xfrm>
        </p:spPr>
        <p:txBody>
          <a:bodyPr>
            <a:normAutofit fontScale="90000"/>
          </a:bodyPr>
          <a:lstStyle/>
          <a:p>
            <a:r>
              <a:rPr lang="zh-TW" altLang="en-US" dirty="0">
                <a:latin typeface="微軟正黑體" panose="020B0604030504040204" pitchFamily="34" charset="-120"/>
                <a:ea typeface="微軟正黑體" panose="020B0604030504040204" pitchFamily="34" charset="-120"/>
              </a:rPr>
              <a:t>資訊素養與專題探究</a:t>
            </a:r>
            <a:br>
              <a:rPr lang="zh-TW" altLang="en-US"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
            </a:r>
            <a:br>
              <a:rPr lang="zh-TW" altLang="en-US"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單元</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Big6</a:t>
            </a:r>
            <a:r>
              <a:rPr lang="zh-TW" altLang="en-US" dirty="0">
                <a:latin typeface="微軟正黑體" panose="020B0604030504040204" pitchFamily="34" charset="-120"/>
                <a:ea typeface="微軟正黑體" panose="020B0604030504040204" pitchFamily="34" charset="-120"/>
              </a:rPr>
              <a:t>理論與實務</a:t>
            </a:r>
            <a:r>
              <a:rPr lang="en-US" altLang="zh-TW" dirty="0">
                <a:latin typeface="微軟正黑體" panose="020B0604030504040204" pitchFamily="34" charset="-120"/>
                <a:ea typeface="微軟正黑體" panose="020B0604030504040204" pitchFamily="34" charset="-120"/>
              </a:rPr>
              <a:t>1</a:t>
            </a:r>
            <a:endParaRPr lang="zh-TW" altLang="en-US" dirty="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345542" y="-47228"/>
            <a:ext cx="5829300" cy="82770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sz="2100" dirty="0">
                <a:latin typeface="微軟正黑體" panose="020B0604030504040204" pitchFamily="34" charset="-120"/>
                <a:ea typeface="微軟正黑體" panose="020B0604030504040204" pitchFamily="34" charset="-120"/>
              </a:rPr>
              <a:t>全國圖書教師磨課師課程</a:t>
            </a:r>
          </a:p>
        </p:txBody>
      </p:sp>
      <p:sp>
        <p:nvSpPr>
          <p:cNvPr id="6" name="副標題 2">
            <a:extLst>
              <a:ext uri="{FF2B5EF4-FFF2-40B4-BE49-F238E27FC236}">
                <a16:creationId xmlns:a16="http://schemas.microsoft.com/office/drawing/2014/main" id="{19B85551-9EC2-B6C0-61E6-BA53F6630F63}"/>
              </a:ext>
            </a:extLst>
          </p:cNvPr>
          <p:cNvSpPr txBox="1">
            <a:spLocks/>
          </p:cNvSpPr>
          <p:nvPr/>
        </p:nvSpPr>
        <p:spPr>
          <a:xfrm>
            <a:off x="1661853" y="3520441"/>
            <a:ext cx="6109855" cy="922019"/>
          </a:xfrm>
          <a:prstGeom prst="rect">
            <a:avLst/>
          </a:prstGeom>
        </p:spPr>
        <p:txBody>
          <a:bodyPr vert="horz" lIns="68580" tIns="34290" rIns="68580" bIns="3429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微軟正黑體" panose="020B0604030504040204" pitchFamily="34" charset="-12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TW" altLang="en-US" sz="2700" dirty="0"/>
              <a:t>童師薇</a:t>
            </a:r>
            <a:endParaRPr lang="en-US" altLang="zh-TW" sz="2700" dirty="0"/>
          </a:p>
          <a:p>
            <a:r>
              <a:rPr lang="zh-TW" altLang="en-US" sz="2700" dirty="0"/>
              <a:t>臺中市大墩國中</a:t>
            </a:r>
            <a:endParaRPr lang="en-US" altLang="zh-TW" sz="2700" dirty="0"/>
          </a:p>
          <a:p>
            <a:r>
              <a:rPr lang="zh-TW" altLang="en-US" sz="2700" dirty="0"/>
              <a:t>臺中市教育局閱讀教育輔導團專任輔導員   </a:t>
            </a:r>
            <a:endParaRPr lang="en-US" altLang="zh-TW" sz="2700" dirty="0"/>
          </a:p>
          <a:p>
            <a:endParaRPr lang="en-US" altLang="zh-TW" sz="2700" dirty="0"/>
          </a:p>
        </p:txBody>
      </p:sp>
      <p:sp>
        <p:nvSpPr>
          <p:cNvPr id="3" name="投影片編號版面配置區 2">
            <a:extLst>
              <a:ext uri="{FF2B5EF4-FFF2-40B4-BE49-F238E27FC236}">
                <a16:creationId xmlns:a16="http://schemas.microsoft.com/office/drawing/2014/main" id="{2E8EE5D1-5295-095F-CD4E-EAE4A1D7DDD9}"/>
              </a:ext>
            </a:extLst>
          </p:cNvPr>
          <p:cNvSpPr>
            <a:spLocks noGrp="1"/>
          </p:cNvSpPr>
          <p:nvPr>
            <p:ph type="sldNum" sz="quarter" idx="12"/>
          </p:nvPr>
        </p:nvSpPr>
        <p:spPr/>
        <p:txBody>
          <a:bodyPr/>
          <a:lstStyle/>
          <a:p>
            <a:fld id="{B304A351-0238-44A1-9C10-E1F8B684A890}" type="slidenum">
              <a:rPr lang="zh-TW" altLang="en-US" smtClean="0"/>
              <a:t>20</a:t>
            </a:fld>
            <a:endParaRPr lang="zh-TW" altLang="en-US"/>
          </a:p>
        </p:txBody>
      </p:sp>
    </p:spTree>
    <p:extLst>
      <p:ext uri="{BB962C8B-B14F-4D97-AF65-F5344CB8AC3E}">
        <p14:creationId xmlns:p14="http://schemas.microsoft.com/office/powerpoint/2010/main" val="168368066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6C15F3-1381-067D-6B89-BEEA5F543395}"/>
              </a:ext>
            </a:extLst>
          </p:cNvPr>
          <p:cNvSpPr>
            <a:spLocks noGrp="1"/>
          </p:cNvSpPr>
          <p:nvPr>
            <p:ph type="title"/>
          </p:nvPr>
        </p:nvSpPr>
        <p:spPr>
          <a:xfrm>
            <a:off x="628650" y="586264"/>
            <a:ext cx="2825750" cy="690993"/>
          </a:xfrm>
        </p:spPr>
        <p:txBody>
          <a:bodyPr>
            <a:normAutofit fontScale="90000"/>
          </a:bodyPr>
          <a:lstStyle/>
          <a:p>
            <a:pPr marL="685800" indent="-685800" defTabSz="685800">
              <a:lnSpc>
                <a:spcPct val="90000"/>
              </a:lnSpc>
              <a:spcBef>
                <a:spcPts val="750"/>
              </a:spcBef>
              <a:defRPr/>
            </a:pPr>
            <a:r>
              <a:rPr lang="zh-TW" altLang="en-US" sz="3600" kern="100" dirty="0">
                <a:solidFill>
                  <a:schemeClr val="accent2">
                    <a:lumMod val="50000"/>
                  </a:schemeClr>
                </a:solidFill>
                <a:latin typeface="微軟正黑體" panose="020B0604030504040204" pitchFamily="34" charset="-120"/>
                <a:ea typeface="微軟正黑體" panose="020B0604030504040204" pitchFamily="34" charset="-120"/>
                <a:cs typeface="+mn-cs"/>
              </a:rPr>
              <a:t>教學設計</a:t>
            </a:r>
            <a:br>
              <a:rPr lang="zh-TW" altLang="en-US" sz="3600" kern="100" dirty="0">
                <a:solidFill>
                  <a:schemeClr val="accent2">
                    <a:lumMod val="50000"/>
                  </a:schemeClr>
                </a:solidFill>
                <a:latin typeface="微軟正黑體" panose="020B0604030504040204" pitchFamily="34" charset="-120"/>
                <a:ea typeface="微軟正黑體" panose="020B0604030504040204" pitchFamily="34" charset="-120"/>
                <a:cs typeface="+mn-cs"/>
              </a:rPr>
            </a:br>
            <a:endParaRPr lang="zh-TW" altLang="en-US" dirty="0">
              <a:solidFill>
                <a:schemeClr val="accent2">
                  <a:lumMod val="50000"/>
                </a:schemeClr>
              </a:solidFill>
            </a:endParaRPr>
          </a:p>
        </p:txBody>
      </p:sp>
      <p:sp>
        <p:nvSpPr>
          <p:cNvPr id="3" name="內容版面配置區 2">
            <a:extLst>
              <a:ext uri="{FF2B5EF4-FFF2-40B4-BE49-F238E27FC236}">
                <a16:creationId xmlns:a16="http://schemas.microsoft.com/office/drawing/2014/main" id="{2D6E4DA3-DA54-E992-FDD3-F92643F18D5F}"/>
              </a:ext>
            </a:extLst>
          </p:cNvPr>
          <p:cNvSpPr>
            <a:spLocks noGrp="1"/>
          </p:cNvSpPr>
          <p:nvPr>
            <p:ph idx="1"/>
          </p:nvPr>
        </p:nvSpPr>
        <p:spPr>
          <a:xfrm>
            <a:off x="674914" y="1168911"/>
            <a:ext cx="7808686" cy="3780459"/>
          </a:xfrm>
        </p:spPr>
        <p:txBody>
          <a:bodyPr>
            <a:noAutofit/>
          </a:bodyPr>
          <a:lstStyle/>
          <a:p>
            <a:pPr marL="0" indent="-342900">
              <a:buClr>
                <a:schemeClr val="accent4">
                  <a:lumMod val="75000"/>
                </a:schemeClr>
              </a:buClr>
              <a:buFont typeface="Wingdings" panose="05000000000000000000" pitchFamily="2" charset="2"/>
              <a:buChar char="u"/>
            </a:pPr>
            <a:r>
              <a:rPr lang="zh-TW" altLang="en-US" sz="2200" dirty="0">
                <a:latin typeface="微軟正黑體" panose="020B0604030504040204" pitchFamily="34" charset="-120"/>
                <a:ea typeface="微軟正黑體" panose="020B0604030504040204" pitchFamily="34" charset="-120"/>
              </a:rPr>
              <a:t>由圖書教師教授七年級學生資訊素養，進行</a:t>
            </a:r>
            <a:r>
              <a:rPr lang="en-US" altLang="zh-TW" sz="2200" dirty="0">
                <a:latin typeface="微軟正黑體" panose="020B0604030504040204" pitchFamily="34" charset="-120"/>
                <a:ea typeface="微軟正黑體" panose="020B0604030504040204" pitchFamily="34" charset="-120"/>
              </a:rPr>
              <a:t>20</a:t>
            </a:r>
            <a:r>
              <a:rPr lang="zh-TW" altLang="en-US" sz="2200" dirty="0">
                <a:latin typeface="微軟正黑體" panose="020B0604030504040204" pitchFamily="34" charset="-120"/>
                <a:ea typeface="微軟正黑體" panose="020B0604030504040204" pitchFamily="34" charset="-120"/>
              </a:rPr>
              <a:t>節的學習活動。</a:t>
            </a:r>
            <a:endParaRPr lang="en-US" altLang="zh-TW" sz="2200" dirty="0">
              <a:latin typeface="微軟正黑體" panose="020B0604030504040204" pitchFamily="34" charset="-120"/>
              <a:ea typeface="微軟正黑體" panose="020B0604030504040204" pitchFamily="34" charset="-120"/>
            </a:endParaRPr>
          </a:p>
          <a:p>
            <a:pPr marL="0" indent="-342900">
              <a:buClr>
                <a:schemeClr val="accent4">
                  <a:lumMod val="75000"/>
                </a:schemeClr>
              </a:buClr>
              <a:buFont typeface="Wingdings" panose="05000000000000000000" pitchFamily="2" charset="2"/>
              <a:buChar char="u"/>
            </a:pPr>
            <a:r>
              <a:rPr lang="zh-TW" altLang="en-US" sz="2200" dirty="0">
                <a:latin typeface="微軟正黑體" panose="020B0604030504040204" pitchFamily="34" charset="-120"/>
                <a:ea typeface="微軟正黑體" panose="020B0604030504040204" pitchFamily="34" charset="-120"/>
              </a:rPr>
              <a:t>依據聯合國</a:t>
            </a:r>
            <a:r>
              <a:rPr lang="en-US" altLang="zh-TW" sz="2200" dirty="0">
                <a:latin typeface="微軟正黑體" panose="020B0604030504040204" pitchFamily="34" charset="-120"/>
                <a:ea typeface="微軟正黑體" panose="020B0604030504040204" pitchFamily="34" charset="-120"/>
              </a:rPr>
              <a:t>2015</a:t>
            </a:r>
            <a:r>
              <a:rPr lang="zh-TW" altLang="en-US" sz="2200" dirty="0">
                <a:latin typeface="微軟正黑體" panose="020B0604030504040204" pitchFamily="34" charset="-120"/>
                <a:ea typeface="微軟正黑體" panose="020B0604030504040204" pitchFamily="34" charset="-120"/>
              </a:rPr>
              <a:t>年提出的</a:t>
            </a:r>
            <a:r>
              <a:rPr lang="en-US" altLang="zh-TW" sz="2200" dirty="0">
                <a:latin typeface="微軟正黑體" panose="020B0604030504040204" pitchFamily="34" charset="-120"/>
                <a:ea typeface="微軟正黑體" panose="020B0604030504040204" pitchFamily="34" charset="-120"/>
              </a:rPr>
              <a:t>17</a:t>
            </a:r>
            <a:r>
              <a:rPr lang="zh-TW" altLang="en-US" sz="2200" dirty="0">
                <a:latin typeface="微軟正黑體" panose="020B0604030504040204" pitchFamily="34" charset="-120"/>
                <a:ea typeface="微軟正黑體" panose="020B0604030504040204" pitchFamily="34" charset="-120"/>
              </a:rPr>
              <a:t>項永續發展目標 （</a:t>
            </a:r>
            <a:r>
              <a:rPr lang="en-US" altLang="zh-TW" sz="2200" dirty="0">
                <a:latin typeface="微軟正黑體" panose="020B0604030504040204" pitchFamily="34" charset="-120"/>
                <a:ea typeface="微軟正黑體" panose="020B0604030504040204" pitchFamily="34" charset="-120"/>
              </a:rPr>
              <a:t>Sustainable Development Goals</a:t>
            </a:r>
            <a:r>
              <a:rPr lang="zh-TW" altLang="en-US" sz="2200" dirty="0">
                <a:latin typeface="微軟正黑體" panose="020B0604030504040204" pitchFamily="34" charset="-120"/>
                <a:ea typeface="微軟正黑體" panose="020B0604030504040204" pitchFamily="34" charset="-120"/>
              </a:rPr>
              <a:t>，簡稱</a:t>
            </a:r>
            <a:r>
              <a:rPr lang="en-US" altLang="zh-TW" sz="2200" dirty="0">
                <a:latin typeface="微軟正黑體" panose="020B0604030504040204" pitchFamily="34" charset="-120"/>
                <a:ea typeface="微軟正黑體" panose="020B0604030504040204" pitchFamily="34" charset="-120"/>
              </a:rPr>
              <a:t>SDGs</a:t>
            </a:r>
            <a:r>
              <a:rPr lang="zh-TW" altLang="en-US" sz="2200" dirty="0">
                <a:latin typeface="微軟正黑體" panose="020B0604030504040204" pitchFamily="34" charset="-120"/>
                <a:ea typeface="微軟正黑體" panose="020B0604030504040204" pitchFamily="34" charset="-120"/>
              </a:rPr>
              <a:t>）為主題進行專題探究。</a:t>
            </a:r>
            <a:endParaRPr lang="en-US" altLang="zh-TW" sz="2200" dirty="0">
              <a:latin typeface="微軟正黑體" panose="020B0604030504040204" pitchFamily="34" charset="-120"/>
              <a:ea typeface="微軟正黑體" panose="020B0604030504040204" pitchFamily="34" charset="-120"/>
            </a:endParaRPr>
          </a:p>
          <a:p>
            <a:pPr marL="0" indent="-342900">
              <a:buClr>
                <a:schemeClr val="accent4">
                  <a:lumMod val="75000"/>
                </a:schemeClr>
              </a:buClr>
              <a:buFont typeface="Wingdings" panose="05000000000000000000" pitchFamily="2" charset="2"/>
              <a:buChar char="u"/>
            </a:pPr>
            <a:r>
              <a:rPr lang="zh-TW" altLang="en-US" sz="2200" dirty="0">
                <a:latin typeface="微軟正黑體" panose="020B0604030504040204" pitchFamily="34" charset="-120"/>
                <a:ea typeface="微軟正黑體" panose="020B0604030504040204" pitchFamily="34" charset="-120"/>
              </a:rPr>
              <a:t>期待學生藉由認識、探究</a:t>
            </a:r>
            <a:r>
              <a:rPr lang="en-US" altLang="zh-TW" sz="2200" dirty="0">
                <a:latin typeface="微軟正黑體" panose="020B0604030504040204" pitchFamily="34" charset="-120"/>
                <a:ea typeface="微軟正黑體" panose="020B0604030504040204" pitchFamily="34" charset="-120"/>
              </a:rPr>
              <a:t>SDGs</a:t>
            </a:r>
            <a:r>
              <a:rPr lang="zh-TW" altLang="en-US" sz="2200" dirty="0">
                <a:latin typeface="微軟正黑體" panose="020B0604030504040204" pitchFamily="34" charset="-120"/>
                <a:ea typeface="微軟正黑體" panose="020B0604030504040204" pitchFamily="34" charset="-120"/>
              </a:rPr>
              <a:t>， 領悟我們都是地球上的一員，透過理解統整、同理關懷，教導學生認真看待世界所發生的問題，並找出各種可能的解決方案，從閱讀、思考、探究、行動最終型塑在地關懷且具國際的視野與態度。</a:t>
            </a:r>
          </a:p>
        </p:txBody>
      </p:sp>
      <p:sp>
        <p:nvSpPr>
          <p:cNvPr id="4" name="投影片編號版面配置區 3">
            <a:extLst>
              <a:ext uri="{FF2B5EF4-FFF2-40B4-BE49-F238E27FC236}">
                <a16:creationId xmlns:a16="http://schemas.microsoft.com/office/drawing/2014/main" id="{52233DB6-F70F-2168-2692-34D1E1F2DEDB}"/>
              </a:ext>
            </a:extLst>
          </p:cNvPr>
          <p:cNvSpPr>
            <a:spLocks noGrp="1"/>
          </p:cNvSpPr>
          <p:nvPr>
            <p:ph type="sldNum" sz="quarter" idx="12"/>
          </p:nvPr>
        </p:nvSpPr>
        <p:spPr>
          <a:xfrm>
            <a:off x="8595300" y="4839900"/>
            <a:ext cx="548700" cy="303600"/>
          </a:xfrm>
        </p:spPr>
        <p:txBody>
          <a:bodyPr/>
          <a:lstStyle/>
          <a:p>
            <a:fld id="{B304A351-0238-44A1-9C10-E1F8B684A890}" type="slidenum">
              <a:rPr lang="zh-TW" altLang="en-US" smtClean="0"/>
              <a:t>21</a:t>
            </a:fld>
            <a:endParaRPr lang="zh-TW" altLang="en-US"/>
          </a:p>
        </p:txBody>
      </p:sp>
    </p:spTree>
    <p:extLst>
      <p:ext uri="{BB962C8B-B14F-4D97-AF65-F5344CB8AC3E}">
        <p14:creationId xmlns:p14="http://schemas.microsoft.com/office/powerpoint/2010/main" val="237494737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036A7A63-A9FA-F06F-883D-D034A668116D}"/>
              </a:ext>
            </a:extLst>
          </p:cNvPr>
          <p:cNvSpPr txBox="1"/>
          <p:nvPr/>
        </p:nvSpPr>
        <p:spPr>
          <a:xfrm>
            <a:off x="4893469" y="4797708"/>
            <a:ext cx="3000375" cy="230832"/>
          </a:xfrm>
          <a:prstGeom prst="rect">
            <a:avLst/>
          </a:prstGeom>
          <a:noFill/>
        </p:spPr>
        <p:txBody>
          <a:bodyPr wrap="square">
            <a:spAutoFit/>
          </a:bodyPr>
          <a:lstStyle/>
          <a:p>
            <a:pPr defTabSz="514350">
              <a:buClrTx/>
              <a:defRPr/>
            </a:pPr>
            <a:r>
              <a:rPr lang="zh-TW" altLang="en-US" sz="900" kern="1200" dirty="0">
                <a:solidFill>
                  <a:prstClr val="black"/>
                </a:solidFill>
                <a:latin typeface="微軟正黑體" panose="020B0604030504040204" pitchFamily="34" charset="-120"/>
                <a:ea typeface="微軟正黑體" panose="020B0604030504040204" pitchFamily="34" charset="-120"/>
                <a:cs typeface="+mn-cs"/>
              </a:rPr>
              <a:t>圖片來源：</a:t>
            </a:r>
            <a:r>
              <a:rPr lang="en-US" altLang="zh-TW" sz="900" kern="1200" dirty="0">
                <a:solidFill>
                  <a:prstClr val="black"/>
                </a:solidFill>
                <a:latin typeface="微軟正黑體" panose="020B0604030504040204" pitchFamily="34" charset="-120"/>
                <a:ea typeface="微軟正黑體" panose="020B0604030504040204" pitchFamily="34" charset="-120"/>
                <a:cs typeface="+mn-cs"/>
              </a:rPr>
              <a:t>https://esdg.ntpu.edu.tw/?page_id=1699</a:t>
            </a:r>
            <a:endParaRPr lang="zh-TW" altLang="en-US" sz="900" kern="1200" dirty="0">
              <a:solidFill>
                <a:prstClr val="black"/>
              </a:solidFill>
              <a:latin typeface="微軟正黑體" panose="020B0604030504040204" pitchFamily="34" charset="-120"/>
              <a:ea typeface="微軟正黑體" panose="020B0604030504040204" pitchFamily="34" charset="-120"/>
              <a:cs typeface="+mn-cs"/>
            </a:endParaRPr>
          </a:p>
        </p:txBody>
      </p:sp>
      <p:pic>
        <p:nvPicPr>
          <p:cNvPr id="1026" name="Picture 2" descr="正名さんの名字の読み方・ローマ字表記・推定人数・由来情報">
            <a:extLst>
              <a:ext uri="{FF2B5EF4-FFF2-40B4-BE49-F238E27FC236}">
                <a16:creationId xmlns:a16="http://schemas.microsoft.com/office/drawing/2014/main" id="{BB3E0C7A-EAD0-1FC2-F1D2-A6080049D64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0344" y="1548408"/>
            <a:ext cx="3643313" cy="2046685"/>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a:hlinkClick r:id="rId3"/>
            <a:extLst>
              <a:ext uri="{FF2B5EF4-FFF2-40B4-BE49-F238E27FC236}">
                <a16:creationId xmlns:a16="http://schemas.microsoft.com/office/drawing/2014/main" id="{A9E7588C-0E66-1F34-7A6C-FDD970AF66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0180" y="438513"/>
            <a:ext cx="6263640" cy="4266474"/>
          </a:xfrm>
          <a:prstGeom prst="rect">
            <a:avLst/>
          </a:prstGeom>
        </p:spPr>
      </p:pic>
    </p:spTree>
    <p:extLst>
      <p:ext uri="{BB962C8B-B14F-4D97-AF65-F5344CB8AC3E}">
        <p14:creationId xmlns:p14="http://schemas.microsoft.com/office/powerpoint/2010/main" val="53727373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24">
            <a:extLst>
              <a:ext uri="{FF2B5EF4-FFF2-40B4-BE49-F238E27FC236}">
                <a16:creationId xmlns:a16="http://schemas.microsoft.com/office/drawing/2014/main" id="{758F43D0-B7DE-EAF2-EBBB-56831A5AE907}"/>
              </a:ext>
            </a:extLst>
          </p:cNvPr>
          <p:cNvSpPr txBox="1">
            <a:spLocks/>
          </p:cNvSpPr>
          <p:nvPr/>
        </p:nvSpPr>
        <p:spPr>
          <a:xfrm>
            <a:off x="404994" y="3351270"/>
            <a:ext cx="4359662" cy="994172"/>
          </a:xfrm>
          <a:prstGeom prst="rect">
            <a:avLst/>
          </a:prstGeom>
        </p:spPr>
        <p:txBody>
          <a:bodyPr spcFirstLastPara="1" vert="horz" lIns="68580" tIns="34290" rIns="68580" bIns="34290" rtlCol="0" anchor="ctr"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3F3F3F"/>
              </a:buClr>
              <a:buSzPts val="4800"/>
              <a:buFont typeface="Arial"/>
              <a:buNone/>
              <a:defRPr sz="4800" b="1"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spcBef>
                <a:spcPct val="0"/>
              </a:spcBef>
              <a:spcAft>
                <a:spcPts val="450"/>
              </a:spcAft>
              <a:buClr>
                <a:srgbClr val="363C53"/>
              </a:buClr>
            </a:pPr>
            <a:r>
              <a:rPr lang="zh-TW" altLang="en-US" sz="3300" kern="1200" dirty="0">
                <a:solidFill>
                  <a:schemeClr val="accent5">
                    <a:lumMod val="75000"/>
                  </a:schemeClr>
                </a:solidFill>
                <a:latin typeface="微軟正黑體" panose="020B0604030504040204" pitchFamily="34" charset="-120"/>
                <a:ea typeface="微軟正黑體" panose="020B0604030504040204" pitchFamily="34" charset="-120"/>
                <a:cs typeface="+mj-cs"/>
              </a:rPr>
              <a:t>分組合作完成專題報告</a:t>
            </a:r>
          </a:p>
        </p:txBody>
      </p:sp>
      <p:pic>
        <p:nvPicPr>
          <p:cNvPr id="9" name="圖片 8">
            <a:extLst>
              <a:ext uri="{FF2B5EF4-FFF2-40B4-BE49-F238E27FC236}">
                <a16:creationId xmlns:a16="http://schemas.microsoft.com/office/drawing/2014/main" id="{9994A48B-C2C6-0F4D-72F8-DE591C58C87B}"/>
              </a:ext>
            </a:extLst>
          </p:cNvPr>
          <p:cNvPicPr>
            <a:picLocks noChangeAspect="1"/>
          </p:cNvPicPr>
          <p:nvPr/>
        </p:nvPicPr>
        <p:blipFill rotWithShape="1">
          <a:blip r:embed="rId2"/>
          <a:srcRect t="5326" r="2" b="8256"/>
          <a:stretch/>
        </p:blipFill>
        <p:spPr>
          <a:xfrm>
            <a:off x="4223657" y="578645"/>
            <a:ext cx="4988191" cy="4256302"/>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Tree>
    <p:extLst>
      <p:ext uri="{BB962C8B-B14F-4D97-AF65-F5344CB8AC3E}">
        <p14:creationId xmlns:p14="http://schemas.microsoft.com/office/powerpoint/2010/main" val="21717696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105592" y="1361410"/>
            <a:ext cx="6858000" cy="1790700"/>
          </a:xfrm>
        </p:spPr>
        <p:txBody>
          <a:bodyPr>
            <a:normAutofit fontScale="90000"/>
          </a:bodyPr>
          <a:lstStyle/>
          <a:p>
            <a:r>
              <a:rPr lang="zh-TW" altLang="zh-TW" dirty="0"/>
              <a:t>資訊素養與專題探究</a:t>
            </a:r>
            <a:r>
              <a:rPr lang="zh-TW" altLang="en-US" dirty="0" smtClean="0">
                <a:latin typeface="微軟正黑體" panose="020B0604030504040204" pitchFamily="34" charset="-120"/>
                <a:ea typeface="微軟正黑體" panose="020B0604030504040204" pitchFamily="34" charset="-120"/>
              </a:rPr>
              <a:t/>
            </a:r>
            <a:br>
              <a:rPr lang="zh-TW" altLang="en-US"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
            </a:r>
            <a:br>
              <a:rPr lang="zh-TW" altLang="en-US" dirty="0" smtClean="0">
                <a:latin typeface="微軟正黑體" panose="020B0604030504040204" pitchFamily="34" charset="-120"/>
                <a:ea typeface="微軟正黑體" panose="020B0604030504040204" pitchFamily="34" charset="-120"/>
              </a:rPr>
            </a:br>
            <a:r>
              <a:rPr lang="zh-TW" altLang="en-US" sz="3675" dirty="0"/>
              <a:t>單元４：</a:t>
            </a:r>
            <a:r>
              <a:rPr lang="en-US" altLang="zh-TW" sz="3675" dirty="0"/>
              <a:t>Big6</a:t>
            </a:r>
            <a:r>
              <a:rPr lang="zh-TW" altLang="zh-TW" sz="3675" dirty="0"/>
              <a:t>理論與實務</a:t>
            </a:r>
            <a:r>
              <a:rPr lang="en-US" altLang="zh-TW" sz="3675" dirty="0"/>
              <a:t>2(</a:t>
            </a:r>
            <a:r>
              <a:rPr lang="zh-TW" altLang="zh-TW" sz="3675" dirty="0"/>
              <a:t>進階</a:t>
            </a:r>
            <a:r>
              <a:rPr lang="en-US" altLang="zh-TW" sz="3675" dirty="0"/>
              <a:t>)</a:t>
            </a:r>
            <a:endParaRPr lang="zh-TW" altLang="en-US" sz="3675" dirty="0"/>
          </a:p>
        </p:txBody>
      </p:sp>
      <p:sp>
        <p:nvSpPr>
          <p:cNvPr id="3" name="副標題 2"/>
          <p:cNvSpPr>
            <a:spLocks noGrp="1"/>
          </p:cNvSpPr>
          <p:nvPr>
            <p:ph type="subTitle" idx="1"/>
          </p:nvPr>
        </p:nvSpPr>
        <p:spPr>
          <a:xfrm>
            <a:off x="1667156" y="3533542"/>
            <a:ext cx="6157199" cy="712184"/>
          </a:xfrm>
        </p:spPr>
        <p:txBody>
          <a:bodyPr>
            <a:normAutofit fontScale="92500" lnSpcReduction="20000"/>
          </a:bodyPr>
          <a:lstStyle/>
          <a:p>
            <a:r>
              <a:rPr lang="zh-TW" altLang="en-US" sz="1500" dirty="0"/>
              <a:t>梁語喬</a:t>
            </a:r>
            <a:endParaRPr lang="en-US" altLang="zh-TW" sz="1500" dirty="0"/>
          </a:p>
          <a:p>
            <a:r>
              <a:rPr lang="zh-TW" altLang="en-US" sz="1500" dirty="0"/>
              <a:t>苗栗縣立致民國中圖書教師</a:t>
            </a:r>
            <a:endParaRPr lang="en-US" altLang="zh-TW" sz="1500" dirty="0"/>
          </a:p>
          <a:p>
            <a:endParaRPr lang="zh-TW" altLang="en-US" sz="2700" dirty="0">
              <a:latin typeface="微軟正黑體" panose="020B0604030504040204" pitchFamily="34" charset="-120"/>
              <a:ea typeface="微軟正黑體" panose="020B0604030504040204" pitchFamily="34" charset="-120"/>
            </a:endParaRPr>
          </a:p>
          <a:p>
            <a:endParaRPr lang="en-US" altLang="zh-TW" sz="2700" dirty="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345542" y="-47228"/>
            <a:ext cx="5829300" cy="82770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sz="2100" dirty="0">
                <a:latin typeface="微軟正黑體" panose="020B0604030504040204" pitchFamily="34" charset="-120"/>
                <a:ea typeface="微軟正黑體" panose="020B0604030504040204" pitchFamily="34" charset="-120"/>
              </a:rPr>
              <a:t>全國圖書教師磨課師課程</a:t>
            </a:r>
          </a:p>
        </p:txBody>
      </p:sp>
      <p:sp>
        <p:nvSpPr>
          <p:cNvPr id="4" name="投影片編號版面配置區 3"/>
          <p:cNvSpPr>
            <a:spLocks noGrp="1"/>
          </p:cNvSpPr>
          <p:nvPr>
            <p:ph type="sldNum" sz="quarter" idx="12"/>
          </p:nvPr>
        </p:nvSpPr>
        <p:spPr/>
        <p:txBody>
          <a:bodyPr/>
          <a:lstStyle/>
          <a:p>
            <a:fld id="{B304A351-0238-44A1-9C10-E1F8B684A890}" type="slidenum">
              <a:rPr lang="zh-TW" altLang="en-US" smtClean="0"/>
              <a:t>24</a:t>
            </a:fld>
            <a:endParaRPr lang="zh-TW" altLang="en-US"/>
          </a:p>
        </p:txBody>
      </p:sp>
    </p:spTree>
    <p:extLst>
      <p:ext uri="{BB962C8B-B14F-4D97-AF65-F5344CB8AC3E}">
        <p14:creationId xmlns:p14="http://schemas.microsoft.com/office/powerpoint/2010/main" val="30229423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smtClean="0">
                <a:latin typeface="微軟正黑體" panose="020B0604030504040204" pitchFamily="34" charset="-120"/>
                <a:ea typeface="微軟正黑體" panose="020B0604030504040204" pitchFamily="34" charset="-120"/>
              </a:rPr>
              <a:t>國中專題探究教學示</a:t>
            </a:r>
            <a:r>
              <a:rPr lang="zh-TW" altLang="en-US" dirty="0" smtClean="0">
                <a:latin typeface="微軟正黑體" panose="020B0604030504040204" pitchFamily="34" charset="-120"/>
                <a:ea typeface="微軟正黑體" panose="020B0604030504040204" pitchFamily="34" charset="-120"/>
              </a:rPr>
              <a:t>例</a:t>
            </a:r>
            <a:endParaRPr lang="zh-TW" altLang="en-US" dirty="0">
              <a:latin typeface="微軟正黑體" panose="020B0604030504040204" pitchFamily="34" charset="-120"/>
              <a:ea typeface="微軟正黑體" panose="020B0604030504040204" pitchFamily="34" charset="-120"/>
            </a:endParaRPr>
          </a:p>
        </p:txBody>
      </p:sp>
      <p:graphicFrame>
        <p:nvGraphicFramePr>
          <p:cNvPr id="5" name="內容版面配置區 1"/>
          <p:cNvGraphicFramePr>
            <a:graphicFrameLocks/>
          </p:cNvGraphicFramePr>
          <p:nvPr>
            <p:extLst>
              <p:ext uri="{D42A27DB-BD31-4B8C-83A1-F6EECF244321}">
                <p14:modId xmlns:p14="http://schemas.microsoft.com/office/powerpoint/2010/main" val="386184477"/>
              </p:ext>
            </p:extLst>
          </p:nvPr>
        </p:nvGraphicFramePr>
        <p:xfrm>
          <a:off x="874987" y="1442546"/>
          <a:ext cx="7520152" cy="2680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B304A351-0238-44A1-9C10-E1F8B684A890}" type="slidenum">
              <a:rPr lang="zh-TW" altLang="en-US" smtClean="0"/>
              <a:t>25</a:t>
            </a:fld>
            <a:endParaRPr lang="zh-TW" altLang="en-US"/>
          </a:p>
        </p:txBody>
      </p:sp>
    </p:spTree>
    <p:extLst>
      <p:ext uri="{BB962C8B-B14F-4D97-AF65-F5344CB8AC3E}">
        <p14:creationId xmlns:p14="http://schemas.microsoft.com/office/powerpoint/2010/main" val="6698227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a:t>The Five W’s of Website Evaluation</a:t>
            </a:r>
            <a:endParaRPr lang="zh-TW" altLang="en-US"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5" name="Subtitle 2"/>
          <p:cNvSpPr txBox="1">
            <a:spLocks/>
          </p:cNvSpPr>
          <p:nvPr/>
        </p:nvSpPr>
        <p:spPr>
          <a:xfrm>
            <a:off x="2686050" y="1657350"/>
            <a:ext cx="1885950" cy="2914650"/>
          </a:xfrm>
          <a:prstGeom prst="rect">
            <a:avLst/>
          </a:prstGeom>
          <a:noFill/>
          <a:ln>
            <a:noFill/>
          </a:ln>
        </p:spPr>
        <p:txBody>
          <a:bodyPr spcFirstLastPara="1" wrap="square" lIns="91425" tIns="91425" rIns="91425" bIns="91425" rtlCol="0" anchor="t" anchorCtr="0">
            <a:normAutofit lnSpcReduction="10000"/>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2A95B7"/>
              </a:buClr>
              <a:buSzPts val="2400"/>
              <a:buFont typeface="Sniglet"/>
              <a:buChar char="+"/>
              <a:defRPr sz="2400" b="0" i="0" u="none" strike="noStrike" cap="none">
                <a:solidFill>
                  <a:srgbClr val="434343"/>
                </a:solidFill>
                <a:latin typeface="Sniglet"/>
                <a:ea typeface="Sniglet"/>
                <a:cs typeface="Sniglet"/>
                <a:sym typeface="Sniglet"/>
              </a:defRPr>
            </a:lvl1pPr>
            <a:lvl2pPr marL="914400" marR="0" lvl="1" indent="-381000" algn="l" rtl="0">
              <a:lnSpc>
                <a:spcPct val="100000"/>
              </a:lnSpc>
              <a:spcBef>
                <a:spcPts val="0"/>
              </a:spcBef>
              <a:spcAft>
                <a:spcPts val="0"/>
              </a:spcAft>
              <a:buClr>
                <a:srgbClr val="2A95B7"/>
              </a:buClr>
              <a:buSzPts val="2400"/>
              <a:buFont typeface="Sniglet"/>
              <a:buChar char="+"/>
              <a:defRPr sz="2400" b="0" i="0" u="none" strike="noStrike" cap="none">
                <a:solidFill>
                  <a:srgbClr val="434343"/>
                </a:solidFill>
                <a:latin typeface="Sniglet"/>
                <a:ea typeface="Sniglet"/>
                <a:cs typeface="Sniglet"/>
                <a:sym typeface="Sniglet"/>
              </a:defRPr>
            </a:lvl2pPr>
            <a:lvl3pPr marL="1371600" marR="0" lvl="2" indent="-381000" algn="l" rtl="0">
              <a:lnSpc>
                <a:spcPct val="100000"/>
              </a:lnSpc>
              <a:spcBef>
                <a:spcPts val="0"/>
              </a:spcBef>
              <a:spcAft>
                <a:spcPts val="0"/>
              </a:spcAft>
              <a:buClr>
                <a:srgbClr val="2A95B7"/>
              </a:buClr>
              <a:buSzPts val="2400"/>
              <a:buFont typeface="Sniglet"/>
              <a:buChar char="+"/>
              <a:defRPr sz="2400" b="0" i="0" u="none" strike="noStrike" cap="none">
                <a:solidFill>
                  <a:srgbClr val="434343"/>
                </a:solidFill>
                <a:latin typeface="Sniglet"/>
                <a:ea typeface="Sniglet"/>
                <a:cs typeface="Sniglet"/>
                <a:sym typeface="Sniglet"/>
              </a:defRPr>
            </a:lvl3pPr>
            <a:lvl4pPr marL="1828800" marR="0" lvl="3" indent="-381000" algn="l" rtl="0">
              <a:lnSpc>
                <a:spcPct val="100000"/>
              </a:lnSpc>
              <a:spcBef>
                <a:spcPts val="0"/>
              </a:spcBef>
              <a:spcAft>
                <a:spcPts val="0"/>
              </a:spcAft>
              <a:buClr>
                <a:srgbClr val="2A95B7"/>
              </a:buClr>
              <a:buSzPts val="2400"/>
              <a:buFont typeface="Sniglet"/>
              <a:buChar char="+"/>
              <a:defRPr sz="2400" b="0" i="0" u="none" strike="noStrike" cap="none">
                <a:solidFill>
                  <a:srgbClr val="434343"/>
                </a:solidFill>
                <a:latin typeface="Sniglet"/>
                <a:ea typeface="Sniglet"/>
                <a:cs typeface="Sniglet"/>
                <a:sym typeface="Sniglet"/>
              </a:defRPr>
            </a:lvl4pPr>
            <a:lvl5pPr marL="2286000" marR="0" lvl="4" indent="-381000" algn="l" rtl="0">
              <a:lnSpc>
                <a:spcPct val="100000"/>
              </a:lnSpc>
              <a:spcBef>
                <a:spcPts val="0"/>
              </a:spcBef>
              <a:spcAft>
                <a:spcPts val="0"/>
              </a:spcAft>
              <a:buClr>
                <a:srgbClr val="2A95B7"/>
              </a:buClr>
              <a:buSzPts val="2400"/>
              <a:buFont typeface="Sniglet"/>
              <a:buChar char="+"/>
              <a:defRPr sz="2400" b="0" i="0" u="none" strike="noStrike" cap="none">
                <a:solidFill>
                  <a:srgbClr val="434343"/>
                </a:solidFill>
                <a:latin typeface="Sniglet"/>
                <a:ea typeface="Sniglet"/>
                <a:cs typeface="Sniglet"/>
                <a:sym typeface="Sniglet"/>
              </a:defRPr>
            </a:lvl5pPr>
            <a:lvl6pPr marL="2743200" marR="0" lvl="5" indent="-381000" algn="l" rtl="0">
              <a:lnSpc>
                <a:spcPct val="100000"/>
              </a:lnSpc>
              <a:spcBef>
                <a:spcPts val="0"/>
              </a:spcBef>
              <a:spcAft>
                <a:spcPts val="0"/>
              </a:spcAft>
              <a:buClr>
                <a:srgbClr val="2A95B7"/>
              </a:buClr>
              <a:buSzPts val="2400"/>
              <a:buFont typeface="Sniglet"/>
              <a:buChar char="+"/>
              <a:defRPr sz="2400" b="0" i="0" u="none" strike="noStrike" cap="none">
                <a:solidFill>
                  <a:srgbClr val="434343"/>
                </a:solidFill>
                <a:latin typeface="Sniglet"/>
                <a:ea typeface="Sniglet"/>
                <a:cs typeface="Sniglet"/>
                <a:sym typeface="Sniglet"/>
              </a:defRPr>
            </a:lvl6pPr>
            <a:lvl7pPr marL="3200400" marR="0" lvl="6" indent="-381000" algn="l" rtl="0">
              <a:lnSpc>
                <a:spcPct val="100000"/>
              </a:lnSpc>
              <a:spcBef>
                <a:spcPts val="0"/>
              </a:spcBef>
              <a:spcAft>
                <a:spcPts val="0"/>
              </a:spcAft>
              <a:buClr>
                <a:srgbClr val="2A95B7"/>
              </a:buClr>
              <a:buSzPts val="2400"/>
              <a:buFont typeface="Sniglet"/>
              <a:buChar char="+"/>
              <a:defRPr sz="2400" b="0" i="0" u="none" strike="noStrike" cap="none">
                <a:solidFill>
                  <a:srgbClr val="434343"/>
                </a:solidFill>
                <a:latin typeface="Sniglet"/>
                <a:ea typeface="Sniglet"/>
                <a:cs typeface="Sniglet"/>
                <a:sym typeface="Sniglet"/>
              </a:defRPr>
            </a:lvl7pPr>
            <a:lvl8pPr marL="3657600" marR="0" lvl="7" indent="-381000" algn="l" rtl="0">
              <a:lnSpc>
                <a:spcPct val="100000"/>
              </a:lnSpc>
              <a:spcBef>
                <a:spcPts val="0"/>
              </a:spcBef>
              <a:spcAft>
                <a:spcPts val="0"/>
              </a:spcAft>
              <a:buClr>
                <a:srgbClr val="434343"/>
              </a:buClr>
              <a:buSzPts val="2400"/>
              <a:buFont typeface="Sniglet"/>
              <a:buChar char="+"/>
              <a:defRPr sz="2400" b="0" i="0" u="none" strike="noStrike" cap="none">
                <a:solidFill>
                  <a:srgbClr val="434343"/>
                </a:solidFill>
                <a:latin typeface="Sniglet"/>
                <a:ea typeface="Sniglet"/>
                <a:cs typeface="Sniglet"/>
                <a:sym typeface="Sniglet"/>
              </a:defRPr>
            </a:lvl8pPr>
            <a:lvl9pPr marL="4114800" marR="0" lvl="8" indent="-381000" algn="l" rtl="0">
              <a:lnSpc>
                <a:spcPct val="100000"/>
              </a:lnSpc>
              <a:spcBef>
                <a:spcPts val="0"/>
              </a:spcBef>
              <a:spcAft>
                <a:spcPts val="0"/>
              </a:spcAft>
              <a:buClr>
                <a:srgbClr val="434343"/>
              </a:buClr>
              <a:buSzPts val="2400"/>
              <a:buFont typeface="Sniglet"/>
              <a:buChar char="+"/>
              <a:defRPr sz="2400" b="0" i="0" u="none" strike="noStrike" cap="none">
                <a:solidFill>
                  <a:srgbClr val="434343"/>
                </a:solidFill>
                <a:latin typeface="Sniglet"/>
                <a:ea typeface="Sniglet"/>
                <a:cs typeface="Sniglet"/>
                <a:sym typeface="Sniglet"/>
              </a:defRPr>
            </a:lvl9pPr>
          </a:lstStyle>
          <a:p>
            <a:pPr marL="428625" indent="-428625">
              <a:buClr>
                <a:schemeClr val="accent2">
                  <a:lumMod val="50000"/>
                </a:schemeClr>
              </a:buClr>
              <a:buFont typeface="Wingdings" panose="05000000000000000000" pitchFamily="2" charset="2"/>
              <a:buChar char="Ø"/>
              <a:defRPr/>
            </a:pPr>
            <a:r>
              <a:rPr lang="en-US" sz="3300" b="1" dirty="0" smtClean="0"/>
              <a:t>Who</a:t>
            </a:r>
          </a:p>
          <a:p>
            <a:pPr marL="428625" indent="-428625">
              <a:buClr>
                <a:schemeClr val="accent2">
                  <a:lumMod val="50000"/>
                </a:schemeClr>
              </a:buClr>
              <a:buFont typeface="Wingdings" panose="05000000000000000000" pitchFamily="2" charset="2"/>
              <a:buChar char="Ø"/>
              <a:defRPr/>
            </a:pPr>
            <a:r>
              <a:rPr lang="en-US" sz="3300" b="1" dirty="0" smtClean="0"/>
              <a:t>What</a:t>
            </a:r>
          </a:p>
          <a:p>
            <a:pPr marL="428625" indent="-428625">
              <a:buClr>
                <a:schemeClr val="accent2">
                  <a:lumMod val="50000"/>
                </a:schemeClr>
              </a:buClr>
              <a:buFont typeface="Wingdings" panose="05000000000000000000" pitchFamily="2" charset="2"/>
              <a:buChar char="Ø"/>
              <a:defRPr/>
            </a:pPr>
            <a:r>
              <a:rPr lang="en-US" sz="3300" b="1" dirty="0" smtClean="0"/>
              <a:t>When</a:t>
            </a:r>
          </a:p>
          <a:p>
            <a:pPr marL="428625" indent="-428625">
              <a:buClr>
                <a:schemeClr val="accent2">
                  <a:lumMod val="50000"/>
                </a:schemeClr>
              </a:buClr>
              <a:buFont typeface="Wingdings" panose="05000000000000000000" pitchFamily="2" charset="2"/>
              <a:buChar char="Ø"/>
              <a:defRPr/>
            </a:pPr>
            <a:r>
              <a:rPr lang="en-US" sz="3300" b="1" dirty="0" smtClean="0"/>
              <a:t>Where</a:t>
            </a:r>
          </a:p>
          <a:p>
            <a:pPr marL="428625" indent="-428625">
              <a:buClr>
                <a:schemeClr val="accent2">
                  <a:lumMod val="50000"/>
                </a:schemeClr>
              </a:buClr>
              <a:buFont typeface="Wingdings" panose="05000000000000000000" pitchFamily="2" charset="2"/>
              <a:buChar char="Ø"/>
              <a:defRPr/>
            </a:pPr>
            <a:r>
              <a:rPr lang="en-US" sz="3300" b="1" dirty="0" smtClean="0"/>
              <a:t>Why</a:t>
            </a:r>
          </a:p>
          <a:p>
            <a:pPr>
              <a:defRPr/>
            </a:pPr>
            <a:endParaRPr lang="en-US" dirty="0"/>
          </a:p>
        </p:txBody>
      </p:sp>
      <p:pic>
        <p:nvPicPr>
          <p:cNvPr id="6" name="Picture 2" descr="C:\Documents and Settings\Administrator\Local Settings\Temporary Internet Files\Content.IE5\0BUZ2Z6E\MP900385315[1].jpg"/>
          <p:cNvPicPr>
            <a:picLocks noChangeAspect="1" noChangeArrowheads="1"/>
          </p:cNvPicPr>
          <p:nvPr/>
        </p:nvPicPr>
        <p:blipFill>
          <a:blip r:embed="rId2" cstate="print">
            <a:extLst>
              <a:ext uri="{28A0092B-C50C-407E-A947-70E740481C1C}">
                <a14:useLocalDpi xmlns:a14="http://schemas.microsoft.com/office/drawing/2010/main" val="0"/>
              </a:ext>
            </a:extLst>
          </a:blip>
          <a:srcRect l="14999" t="7143" r="20000" b="16667"/>
          <a:stretch>
            <a:fillRect/>
          </a:stretch>
        </p:blipFill>
        <p:spPr bwMode="auto">
          <a:xfrm>
            <a:off x="5213088" y="1810512"/>
            <a:ext cx="1464128" cy="24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861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843" y="469604"/>
            <a:ext cx="7020900" cy="750300"/>
          </a:xfrm>
        </p:spPr>
        <p:txBody>
          <a:bodyPr/>
          <a:lstStyle/>
          <a:p>
            <a:r>
              <a:rPr lang="zh-TW" altLang="en-US" sz="3600" dirty="0">
                <a:solidFill>
                  <a:srgbClr val="0070C0"/>
                </a:solidFill>
                <a:latin typeface="微軟正黑體" panose="020B0604030504040204" pitchFamily="34" charset="-120"/>
                <a:ea typeface="微軟正黑體" panose="020B0604030504040204" pitchFamily="34" charset="-120"/>
                <a:cs typeface="+mn-ea"/>
                <a:sym typeface="+mn-lt"/>
              </a:rPr>
              <a:t>資訊資源評估</a:t>
            </a:r>
            <a:r>
              <a:rPr lang="zh-TW" altLang="en-US" sz="3600" dirty="0">
                <a:solidFill>
                  <a:srgbClr val="0070C0"/>
                </a:solidFill>
                <a:latin typeface="華康康楷體W5" panose="03000509000000000000" pitchFamily="65" charset="-120"/>
                <a:ea typeface="華康康楷體W5" panose="03000509000000000000" pitchFamily="65" charset="-120"/>
                <a:cs typeface="+mn-ea"/>
              </a:rPr>
              <a:t>－</a:t>
            </a:r>
            <a:r>
              <a:rPr lang="en-US" altLang="zh-TW" sz="3200" dirty="0">
                <a:solidFill>
                  <a:srgbClr val="0070C0"/>
                </a:solidFill>
                <a:latin typeface="微軟正黑體" panose="020B0604030504040204" pitchFamily="34" charset="-120"/>
                <a:ea typeface="微軟正黑體"/>
              </a:rPr>
              <a:t>CRAAP Test</a:t>
            </a:r>
            <a:r>
              <a:rPr lang="zh-TW" altLang="en-US" sz="3600" dirty="0">
                <a:solidFill>
                  <a:srgbClr val="0070C0"/>
                </a:solidFill>
                <a:latin typeface="華康康楷體W5" panose="03000509000000000000" pitchFamily="65" charset="-120"/>
                <a:ea typeface="華康康楷體W5" panose="03000509000000000000" pitchFamily="65" charset="-120"/>
                <a:cs typeface="+mn-ea"/>
                <a:sym typeface="+mn-lt"/>
              </a:rPr>
              <a:t/>
            </a:r>
            <a:br>
              <a:rPr lang="zh-TW" altLang="en-US" sz="3600" dirty="0">
                <a:solidFill>
                  <a:srgbClr val="0070C0"/>
                </a:solidFill>
                <a:latin typeface="華康康楷體W5" panose="03000509000000000000" pitchFamily="65" charset="-120"/>
                <a:ea typeface="華康康楷體W5" panose="03000509000000000000" pitchFamily="65" charset="-120"/>
                <a:cs typeface="+mn-ea"/>
                <a:sym typeface="+mn-lt"/>
              </a:rPr>
            </a:br>
            <a:endParaRPr lang="zh-TW" altLang="en-US"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26" name="文字方塊 25"/>
          <p:cNvSpPr txBox="1"/>
          <p:nvPr/>
        </p:nvSpPr>
        <p:spPr>
          <a:xfrm>
            <a:off x="819345" y="2535434"/>
            <a:ext cx="1667279" cy="1777410"/>
          </a:xfrm>
          <a:prstGeom prst="rect">
            <a:avLst/>
          </a:prstGeom>
          <a:noFill/>
        </p:spPr>
        <p:txBody>
          <a:bodyPr wrap="square" rtlCol="0">
            <a:spAutoFit/>
          </a:bodyPr>
          <a:lstStyle/>
          <a:p>
            <a:pPr defTabSz="685783">
              <a:defRPr/>
            </a:pPr>
            <a:r>
              <a:rPr lang="zh-TW" altLang="en-US" sz="1350" kern="100" dirty="0">
                <a:solidFill>
                  <a:prstClr val="black"/>
                </a:solidFill>
                <a:latin typeface="微軟正黑體" panose="020B0604030504040204" pitchFamily="34" charset="-120"/>
                <a:ea typeface="微軟正黑體" panose="020B0604030504040204" pitchFamily="34" charset="-120"/>
                <a:cs typeface="Arial"/>
                <a:sym typeface="Arial"/>
              </a:rPr>
              <a:t>◆</a:t>
            </a:r>
            <a:r>
              <a:rPr lang="zh-TW" altLang="en-US" sz="1200" kern="100" dirty="0">
                <a:solidFill>
                  <a:srgbClr val="FF0000"/>
                </a:solidFill>
                <a:latin typeface="微軟正黑體" panose="020B0604030504040204" pitchFamily="34" charset="-120"/>
                <a:ea typeface="微軟正黑體" panose="020B0604030504040204" pitchFamily="34" charset="-120"/>
                <a:sym typeface="Arial"/>
              </a:rPr>
              <a:t>這個資訊何時發布或出版？</a:t>
            </a:r>
            <a:endParaRPr lang="en-US" altLang="zh-TW" sz="1200" kern="100" dirty="0">
              <a:solidFill>
                <a:srgbClr val="FF0000"/>
              </a:solidFill>
              <a:latin typeface="微軟正黑體" panose="020B0604030504040204" pitchFamily="34" charset="-120"/>
              <a:ea typeface="微軟正黑體" panose="020B0604030504040204" pitchFamily="34" charset="-120"/>
              <a:sym typeface="Arial"/>
            </a:endParaRPr>
          </a:p>
          <a:p>
            <a:pPr defTabSz="685783">
              <a:defRPr/>
            </a:pPr>
            <a:r>
              <a:rPr lang="zh-TW" altLang="en-US" sz="1200" kern="100" dirty="0">
                <a:solidFill>
                  <a:srgbClr val="FF0000"/>
                </a:solidFill>
                <a:latin typeface="微軟正黑體" panose="020B0604030504040204" pitchFamily="34" charset="-120"/>
                <a:ea typeface="微軟正黑體" panose="020B0604030504040204" pitchFamily="34" charset="-120"/>
                <a:sym typeface="Arial"/>
              </a:rPr>
              <a:t>◆這個</a:t>
            </a:r>
            <a:r>
              <a:rPr lang="zh-TW" altLang="en-US" sz="12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sym typeface="Arial"/>
              </a:rPr>
              <a:t>資訊曾更新或修訂？</a:t>
            </a: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sym typeface="Arial"/>
              </a:rPr>
              <a:t>◆你的主題需要最新資訊嗎？早期資訊對你有幫助嗎？</a:t>
            </a:r>
            <a:endParaRPr lang="en-US" altLang="zh-TW" sz="1200" kern="100" dirty="0">
              <a:solidFill>
                <a:prstClr val="black"/>
              </a:solidFill>
              <a:latin typeface="微軟正黑體" panose="020B0604030504040204" pitchFamily="34" charset="-120"/>
              <a:ea typeface="微軟正黑體" panose="020B0604030504040204" pitchFamily="34" charset="-120"/>
              <a:sym typeface="Arial"/>
            </a:endParaRP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sym typeface="Arial"/>
              </a:rPr>
              <a:t>◆網路資源：連結是否正確？</a:t>
            </a:r>
            <a:endParaRPr lang="zh-TW" altLang="en-US" sz="1200" kern="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sym typeface="Arial"/>
            </a:endParaRPr>
          </a:p>
        </p:txBody>
      </p:sp>
      <p:sp>
        <p:nvSpPr>
          <p:cNvPr id="27" name="文字方塊 26"/>
          <p:cNvSpPr txBox="1"/>
          <p:nvPr/>
        </p:nvSpPr>
        <p:spPr>
          <a:xfrm>
            <a:off x="981089" y="933805"/>
            <a:ext cx="795411" cy="1107996"/>
          </a:xfrm>
          <a:prstGeom prst="rect">
            <a:avLst/>
          </a:prstGeom>
          <a:noFill/>
        </p:spPr>
        <p:txBody>
          <a:bodyPr wrap="none" rtlCol="0">
            <a:spAutoFit/>
          </a:bodyPr>
          <a:lstStyle/>
          <a:p>
            <a:pPr defTabSz="685800">
              <a:defRPr/>
            </a:pPr>
            <a:r>
              <a:rPr lang="en-US" sz="6600" b="1" dirty="0">
                <a:solidFill>
                  <a:srgbClr val="6BCBC5"/>
                </a:solidFill>
                <a:latin typeface="Arial"/>
                <a:ea typeface="微軟正黑體"/>
              </a:rPr>
              <a:t>C</a:t>
            </a:r>
          </a:p>
        </p:txBody>
      </p:sp>
      <p:sp>
        <p:nvSpPr>
          <p:cNvPr id="28" name="文字方塊 27"/>
          <p:cNvSpPr txBox="1"/>
          <p:nvPr/>
        </p:nvSpPr>
        <p:spPr>
          <a:xfrm>
            <a:off x="952060" y="1835657"/>
            <a:ext cx="1755793" cy="784830"/>
          </a:xfrm>
          <a:prstGeom prst="rect">
            <a:avLst/>
          </a:prstGeom>
          <a:noFill/>
        </p:spPr>
        <p:txBody>
          <a:bodyPr wrap="square" rtlCol="0">
            <a:spAutoFit/>
          </a:bodyPr>
          <a:lstStyle/>
          <a:p>
            <a:pPr defTabSz="685783">
              <a:defRPr/>
            </a:pPr>
            <a:r>
              <a:rPr lang="zh-CN" altLang="en-US" sz="2400" b="1" dirty="0">
                <a:solidFill>
                  <a:srgbClr val="6BCBC5">
                    <a:lumMod val="75000"/>
                  </a:srgbClr>
                </a:solidFill>
                <a:latin typeface="微軟正黑體" panose="020B0604030504040204" pitchFamily="34" charset="-120"/>
                <a:ea typeface="微軟正黑體" panose="020B0604030504040204" pitchFamily="34" charset="-120"/>
                <a:cs typeface="Arial"/>
                <a:sym typeface="Arial"/>
              </a:rPr>
              <a:t>即時性</a:t>
            </a:r>
            <a:r>
              <a:rPr lang="en-US" altLang="zh-CN" sz="2100" b="1" dirty="0">
                <a:solidFill>
                  <a:srgbClr val="6BCBC5">
                    <a:lumMod val="75000"/>
                  </a:srgbClr>
                </a:solidFill>
                <a:latin typeface="微軟正黑體" panose="020B0604030504040204" pitchFamily="34" charset="-120"/>
                <a:ea typeface="微軟正黑體" panose="020B0604030504040204" pitchFamily="34" charset="-120"/>
                <a:cs typeface="Arial"/>
                <a:sym typeface="Arial"/>
              </a:rPr>
              <a:t>Currency</a:t>
            </a:r>
            <a:endParaRPr lang="zh-CN" altLang="en-US" sz="2100" b="1" dirty="0">
              <a:solidFill>
                <a:srgbClr val="6BCBC5">
                  <a:lumMod val="75000"/>
                </a:srgbClr>
              </a:solidFill>
              <a:latin typeface="微軟正黑體" panose="020B0604030504040204" pitchFamily="34" charset="-120"/>
              <a:ea typeface="微軟正黑體" panose="020B0604030504040204" pitchFamily="34" charset="-120"/>
              <a:cs typeface="Arial"/>
              <a:sym typeface="Arial"/>
            </a:endParaRPr>
          </a:p>
        </p:txBody>
      </p:sp>
      <p:sp>
        <p:nvSpPr>
          <p:cNvPr id="29" name="文字方塊 28"/>
          <p:cNvSpPr txBox="1"/>
          <p:nvPr/>
        </p:nvSpPr>
        <p:spPr>
          <a:xfrm>
            <a:off x="2494331" y="933805"/>
            <a:ext cx="795411" cy="1107996"/>
          </a:xfrm>
          <a:prstGeom prst="rect">
            <a:avLst/>
          </a:prstGeom>
          <a:noFill/>
        </p:spPr>
        <p:txBody>
          <a:bodyPr wrap="none" rtlCol="0">
            <a:spAutoFit/>
          </a:bodyPr>
          <a:lstStyle/>
          <a:p>
            <a:pPr defTabSz="685800">
              <a:defRPr/>
            </a:pPr>
            <a:r>
              <a:rPr lang="en-US" sz="6600" b="1" dirty="0">
                <a:solidFill>
                  <a:srgbClr val="F5C636"/>
                </a:solidFill>
                <a:latin typeface="Arial"/>
                <a:ea typeface="微軟正黑體"/>
              </a:rPr>
              <a:t>R</a:t>
            </a:r>
          </a:p>
        </p:txBody>
      </p:sp>
      <p:sp>
        <p:nvSpPr>
          <p:cNvPr id="30" name="文字方塊 29"/>
          <p:cNvSpPr txBox="1"/>
          <p:nvPr/>
        </p:nvSpPr>
        <p:spPr>
          <a:xfrm>
            <a:off x="2533682" y="2600569"/>
            <a:ext cx="1635070" cy="2308324"/>
          </a:xfrm>
          <a:prstGeom prst="rect">
            <a:avLst/>
          </a:prstGeom>
          <a:noFill/>
        </p:spPr>
        <p:txBody>
          <a:bodyPr wrap="square" rtlCol="0">
            <a:spAutoFit/>
          </a:bodyPr>
          <a:lstStyle/>
          <a:p>
            <a:pPr defTabSz="685783">
              <a:defRPr/>
            </a:pP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◆資訊符合你的主題或可回答你的問題？</a:t>
            </a: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◆誰是這個資訊的目標讀者？</a:t>
            </a:r>
            <a:endParaRPr lang="en-US" altLang="zh-TW" sz="1200" kern="100" dirty="0">
              <a:solidFill>
                <a:prstClr val="black"/>
              </a:solidFill>
              <a:latin typeface="微軟正黑體" panose="020B0604030504040204" pitchFamily="34" charset="-120"/>
              <a:ea typeface="微軟正黑體" panose="020B0604030504040204" pitchFamily="34" charset="-120"/>
              <a:cs typeface="Arial"/>
              <a:sym typeface="Arial"/>
            </a:endParaRP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a:t>
            </a: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資訊內容符合你的閱讀程度？</a:t>
            </a: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◆決定使用這個資訊前，你已讀過其他不同來源的資訊嗎？</a:t>
            </a:r>
            <a:endParaRPr lang="en-US" altLang="zh-TW" sz="1200" kern="100" dirty="0">
              <a:solidFill>
                <a:prstClr val="black"/>
              </a:solidFill>
              <a:latin typeface="微軟正黑體" panose="020B0604030504040204" pitchFamily="34" charset="-120"/>
              <a:ea typeface="微軟正黑體" panose="020B0604030504040204" pitchFamily="34" charset="-120"/>
              <a:cs typeface="Arial"/>
              <a:sym typeface="Arial"/>
            </a:endParaRP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◆將這個資訊引用至報告或研究中，你覺得合宜嗎？</a:t>
            </a:r>
          </a:p>
        </p:txBody>
      </p:sp>
      <p:sp>
        <p:nvSpPr>
          <p:cNvPr id="31" name="文字方塊 30"/>
          <p:cNvSpPr txBox="1"/>
          <p:nvPr/>
        </p:nvSpPr>
        <p:spPr>
          <a:xfrm>
            <a:off x="2520161" y="1850172"/>
            <a:ext cx="1884512" cy="784830"/>
          </a:xfrm>
          <a:prstGeom prst="rect">
            <a:avLst/>
          </a:prstGeom>
          <a:noFill/>
        </p:spPr>
        <p:txBody>
          <a:bodyPr wrap="square" rtlCol="0">
            <a:spAutoFit/>
          </a:bodyPr>
          <a:lstStyle/>
          <a:p>
            <a:pPr defTabSz="685800">
              <a:defRPr/>
            </a:pPr>
            <a:r>
              <a:rPr lang="zh-TW" altLang="en-US" sz="2400" b="1" dirty="0">
                <a:solidFill>
                  <a:srgbClr val="F79A16"/>
                </a:solidFill>
                <a:latin typeface="Arial"/>
                <a:ea typeface="微軟正黑體"/>
              </a:rPr>
              <a:t>相關性</a:t>
            </a:r>
            <a:r>
              <a:rPr lang="en-US" altLang="zh-TW" sz="2100" b="1" dirty="0">
                <a:solidFill>
                  <a:srgbClr val="F79A16"/>
                </a:solidFill>
                <a:latin typeface="Arial"/>
                <a:ea typeface="微軟正黑體"/>
              </a:rPr>
              <a:t>Relevance</a:t>
            </a:r>
            <a:endParaRPr lang="zh-TW" altLang="en-US" sz="2100" b="1" dirty="0">
              <a:solidFill>
                <a:srgbClr val="F79A16"/>
              </a:solidFill>
              <a:latin typeface="Arial"/>
              <a:ea typeface="微軟正黑體"/>
            </a:endParaRPr>
          </a:p>
        </p:txBody>
      </p:sp>
      <p:sp>
        <p:nvSpPr>
          <p:cNvPr id="32" name="文字方塊 31"/>
          <p:cNvSpPr txBox="1"/>
          <p:nvPr/>
        </p:nvSpPr>
        <p:spPr>
          <a:xfrm>
            <a:off x="3927746" y="904776"/>
            <a:ext cx="795411" cy="1107996"/>
          </a:xfrm>
          <a:prstGeom prst="rect">
            <a:avLst/>
          </a:prstGeom>
          <a:noFill/>
        </p:spPr>
        <p:txBody>
          <a:bodyPr wrap="none" rtlCol="0">
            <a:spAutoFit/>
          </a:bodyPr>
          <a:lstStyle/>
          <a:p>
            <a:pPr defTabSz="685800">
              <a:defRPr/>
            </a:pPr>
            <a:r>
              <a:rPr lang="en-US" sz="6600" b="1" dirty="0">
                <a:solidFill>
                  <a:srgbClr val="FF614C"/>
                </a:solidFill>
                <a:latin typeface="Arial"/>
                <a:ea typeface="微軟正黑體"/>
              </a:rPr>
              <a:t>A</a:t>
            </a:r>
          </a:p>
        </p:txBody>
      </p:sp>
      <p:sp>
        <p:nvSpPr>
          <p:cNvPr id="33" name="文字方塊 32"/>
          <p:cNvSpPr txBox="1"/>
          <p:nvPr/>
        </p:nvSpPr>
        <p:spPr>
          <a:xfrm>
            <a:off x="3948871" y="2571540"/>
            <a:ext cx="1633399" cy="2308324"/>
          </a:xfrm>
          <a:prstGeom prst="rect">
            <a:avLst/>
          </a:prstGeom>
          <a:noFill/>
        </p:spPr>
        <p:txBody>
          <a:bodyPr wrap="square" rtlCol="0">
            <a:spAutoFit/>
          </a:bodyPr>
          <a:lstStyle/>
          <a:p>
            <a:pPr defTabSz="685783">
              <a:defRPr/>
            </a:pP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◆作者</a:t>
            </a:r>
            <a:r>
              <a:rPr lang="en-US" altLang="zh-TW" sz="1200" kern="100" dirty="0">
                <a:solidFill>
                  <a:srgbClr val="FF0000"/>
                </a:solidFill>
                <a:latin typeface="微軟正黑體" panose="020B0604030504040204" pitchFamily="34" charset="-120"/>
                <a:ea typeface="微軟正黑體" panose="020B0604030504040204" pitchFamily="34" charset="-120"/>
                <a:cs typeface="Arial"/>
                <a:sym typeface="Arial"/>
              </a:rPr>
              <a:t>/</a:t>
            </a: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出版者</a:t>
            </a:r>
            <a:r>
              <a:rPr lang="en-US" altLang="zh-TW" sz="1200" kern="100" dirty="0">
                <a:solidFill>
                  <a:srgbClr val="FF0000"/>
                </a:solidFill>
                <a:latin typeface="微軟正黑體" panose="020B0604030504040204" pitchFamily="34" charset="-120"/>
                <a:ea typeface="微軟正黑體" panose="020B0604030504040204" pitchFamily="34" charset="-120"/>
                <a:cs typeface="Arial"/>
                <a:sym typeface="Arial"/>
              </a:rPr>
              <a:t>/</a:t>
            </a: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來源</a:t>
            </a:r>
            <a:r>
              <a:rPr lang="en-US" altLang="zh-TW" sz="1200" kern="100" dirty="0">
                <a:solidFill>
                  <a:srgbClr val="FF0000"/>
                </a:solidFill>
                <a:latin typeface="微軟正黑體" panose="020B0604030504040204" pitchFamily="34" charset="-120"/>
                <a:ea typeface="微軟正黑體" panose="020B0604030504040204" pitchFamily="34" charset="-120"/>
                <a:cs typeface="Arial"/>
                <a:sym typeface="Arial"/>
              </a:rPr>
              <a:t>/</a:t>
            </a: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贊助者是誰？</a:t>
            </a:r>
            <a:endParaRPr lang="en-US" altLang="zh-TW" sz="1200" kern="100" dirty="0">
              <a:solidFill>
                <a:srgbClr val="FF0000"/>
              </a:solidFill>
              <a:latin typeface="微軟正黑體" panose="020B0604030504040204" pitchFamily="34" charset="-120"/>
              <a:ea typeface="微軟正黑體" panose="020B0604030504040204" pitchFamily="34" charset="-120"/>
              <a:cs typeface="Arial"/>
              <a:sym typeface="Arial"/>
            </a:endParaRPr>
          </a:p>
          <a:p>
            <a:pPr defTabSz="685783">
              <a:defRPr/>
            </a:pP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◆作者的資歷是什麼？</a:t>
            </a:r>
          </a:p>
          <a:p>
            <a:pPr defTabSz="685783">
              <a:defRPr/>
            </a:pP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◆作者的資歷適合撰寫這個主題嗎？</a:t>
            </a: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◆有提供連絡資訊？如出版資訊或電子郵件？</a:t>
            </a: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◆網址能顯示來源資訊？如</a:t>
            </a:r>
            <a:r>
              <a:rPr lang="en-US" altLang="zh-TW" sz="1200" kern="100" dirty="0">
                <a:solidFill>
                  <a:prstClr val="black"/>
                </a:solidFill>
                <a:latin typeface="微軟正黑體" panose="020B0604030504040204" pitchFamily="34" charset="-120"/>
                <a:ea typeface="微軟正黑體" panose="020B0604030504040204" pitchFamily="34" charset="-120"/>
                <a:cs typeface="Arial"/>
                <a:sym typeface="Arial"/>
              </a:rPr>
              <a:t>.com</a:t>
            </a: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是商業網站，</a:t>
            </a:r>
            <a:r>
              <a:rPr lang="en-US" altLang="zh-TW" sz="1200" kern="100" dirty="0">
                <a:solidFill>
                  <a:prstClr val="black"/>
                </a:solidFill>
                <a:latin typeface="微軟正黑體" panose="020B0604030504040204" pitchFamily="34" charset="-120"/>
                <a:ea typeface="微軟正黑體" panose="020B0604030504040204" pitchFamily="34" charset="-120"/>
                <a:cs typeface="Arial"/>
                <a:sym typeface="Arial"/>
              </a:rPr>
              <a:t>.</a:t>
            </a:r>
            <a:r>
              <a:rPr lang="en-US" altLang="zh-TW" sz="1200" kern="100" dirty="0" err="1">
                <a:solidFill>
                  <a:prstClr val="black"/>
                </a:solidFill>
                <a:latin typeface="微軟正黑體" panose="020B0604030504040204" pitchFamily="34" charset="-120"/>
                <a:ea typeface="微軟正黑體" panose="020B0604030504040204" pitchFamily="34" charset="-120"/>
                <a:cs typeface="Arial"/>
                <a:sym typeface="Arial"/>
              </a:rPr>
              <a:t>edu</a:t>
            </a: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是教育網站等等。</a:t>
            </a:r>
            <a:endParaRPr lang="en-US" altLang="zh-TW" sz="1200" kern="100" dirty="0">
              <a:solidFill>
                <a:prstClr val="black"/>
              </a:solidFill>
              <a:latin typeface="微軟正黑體" panose="020B0604030504040204" pitchFamily="34" charset="-120"/>
              <a:ea typeface="微軟正黑體" panose="020B0604030504040204" pitchFamily="34" charset="-120"/>
              <a:cs typeface="Arial"/>
              <a:sym typeface="Arial"/>
            </a:endParaRPr>
          </a:p>
        </p:txBody>
      </p:sp>
      <p:sp>
        <p:nvSpPr>
          <p:cNvPr id="34" name="文字方塊 33"/>
          <p:cNvSpPr txBox="1"/>
          <p:nvPr/>
        </p:nvSpPr>
        <p:spPr>
          <a:xfrm>
            <a:off x="3948871" y="1821143"/>
            <a:ext cx="1721916" cy="784830"/>
          </a:xfrm>
          <a:prstGeom prst="rect">
            <a:avLst/>
          </a:prstGeom>
          <a:noFill/>
        </p:spPr>
        <p:txBody>
          <a:bodyPr wrap="square" rtlCol="0">
            <a:spAutoFit/>
          </a:bodyPr>
          <a:lstStyle/>
          <a:p>
            <a:pPr defTabSz="685800">
              <a:defRPr/>
            </a:pPr>
            <a:r>
              <a:rPr lang="zh-TW" altLang="en-US" sz="2400" b="1" dirty="0">
                <a:solidFill>
                  <a:srgbClr val="FF614C"/>
                </a:solidFill>
                <a:latin typeface="Arial"/>
                <a:ea typeface="微軟正黑體"/>
              </a:rPr>
              <a:t>權威性</a:t>
            </a:r>
            <a:r>
              <a:rPr lang="en-US" altLang="zh-TW" sz="2100" b="1" dirty="0">
                <a:solidFill>
                  <a:srgbClr val="FF614C"/>
                </a:solidFill>
                <a:latin typeface="Arial"/>
                <a:ea typeface="微軟正黑體"/>
              </a:rPr>
              <a:t>Authority</a:t>
            </a:r>
            <a:endParaRPr lang="zh-TW" altLang="en-US" sz="2100" b="1" dirty="0">
              <a:solidFill>
                <a:srgbClr val="FF614C"/>
              </a:solidFill>
              <a:latin typeface="Arial"/>
              <a:ea typeface="微軟正黑體"/>
            </a:endParaRPr>
          </a:p>
        </p:txBody>
      </p:sp>
      <p:sp>
        <p:nvSpPr>
          <p:cNvPr id="35" name="文字方塊 34"/>
          <p:cNvSpPr txBox="1"/>
          <p:nvPr/>
        </p:nvSpPr>
        <p:spPr>
          <a:xfrm>
            <a:off x="5390188" y="883004"/>
            <a:ext cx="795411" cy="1107996"/>
          </a:xfrm>
          <a:prstGeom prst="rect">
            <a:avLst/>
          </a:prstGeom>
          <a:noFill/>
        </p:spPr>
        <p:txBody>
          <a:bodyPr wrap="none" rtlCol="0">
            <a:spAutoFit/>
          </a:bodyPr>
          <a:lstStyle/>
          <a:p>
            <a:pPr defTabSz="685800">
              <a:defRPr/>
            </a:pPr>
            <a:r>
              <a:rPr lang="en-US" sz="6600" b="1" dirty="0">
                <a:solidFill>
                  <a:srgbClr val="9ACA9F"/>
                </a:solidFill>
                <a:latin typeface="Arial"/>
                <a:ea typeface="微軟正黑體"/>
              </a:rPr>
              <a:t>A</a:t>
            </a:r>
          </a:p>
        </p:txBody>
      </p:sp>
      <p:sp>
        <p:nvSpPr>
          <p:cNvPr id="36" name="文字方塊 35"/>
          <p:cNvSpPr txBox="1"/>
          <p:nvPr/>
        </p:nvSpPr>
        <p:spPr>
          <a:xfrm>
            <a:off x="5416787" y="2549768"/>
            <a:ext cx="1635071" cy="2146742"/>
          </a:xfrm>
          <a:prstGeom prst="rect">
            <a:avLst/>
          </a:prstGeom>
          <a:noFill/>
        </p:spPr>
        <p:txBody>
          <a:bodyPr wrap="square" rtlCol="0">
            <a:spAutoFit/>
          </a:bodyPr>
          <a:lstStyle/>
          <a:p>
            <a:pPr defTabSz="685783">
              <a:defRPr/>
            </a:pPr>
            <a:r>
              <a:rPr lang="zh-TW" altLang="en-US" sz="1350" kern="100" dirty="0">
                <a:solidFill>
                  <a:srgbClr val="FF0000"/>
                </a:solidFill>
                <a:latin typeface="微軟正黑體" panose="020B0604030504040204" pitchFamily="34" charset="-120"/>
                <a:ea typeface="微軟正黑體" panose="020B0604030504040204" pitchFamily="34" charset="-120"/>
                <a:cs typeface="Arial"/>
                <a:sym typeface="Arial"/>
              </a:rPr>
              <a:t>◆</a:t>
            </a: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從哪裡取得資訊</a:t>
            </a: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？◆資訊有其他證據支持？</a:t>
            </a: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◆有經過同儕評鑑或被推薦過？</a:t>
            </a:r>
            <a:endParaRPr lang="en-US" altLang="zh-TW" sz="1200" kern="100" dirty="0">
              <a:solidFill>
                <a:prstClr val="black"/>
              </a:solidFill>
              <a:latin typeface="微軟正黑體" panose="020B0604030504040204" pitchFamily="34" charset="-120"/>
              <a:ea typeface="微軟正黑體" panose="020B0604030504040204" pitchFamily="34" charset="-120"/>
              <a:cs typeface="Arial"/>
              <a:sym typeface="Arial"/>
            </a:endParaRP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◆你能從其他資訊或個人知識驗證資訊是否核實？</a:t>
            </a:r>
            <a:endParaRPr lang="en-US" altLang="zh-TW" sz="1200" kern="100" dirty="0">
              <a:solidFill>
                <a:prstClr val="black"/>
              </a:solidFill>
              <a:latin typeface="微軟正黑體" panose="020B0604030504040204" pitchFamily="34" charset="-120"/>
              <a:ea typeface="微軟正黑體" panose="020B0604030504040204" pitchFamily="34" charset="-120"/>
              <a:cs typeface="Arial"/>
              <a:sym typeface="Arial"/>
            </a:endParaRPr>
          </a:p>
          <a:p>
            <a:pPr defTabSz="685783">
              <a:defRPr/>
            </a:pP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◆所使用的詞彙或語氣是否公正無偏見？</a:t>
            </a: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◆有無拼字、文法或印刷錯誤</a:t>
            </a:r>
          </a:p>
        </p:txBody>
      </p:sp>
      <p:sp>
        <p:nvSpPr>
          <p:cNvPr id="37" name="文字方塊 36"/>
          <p:cNvSpPr txBox="1"/>
          <p:nvPr/>
        </p:nvSpPr>
        <p:spPr>
          <a:xfrm>
            <a:off x="5416786" y="1799371"/>
            <a:ext cx="1635071" cy="784830"/>
          </a:xfrm>
          <a:prstGeom prst="rect">
            <a:avLst/>
          </a:prstGeom>
          <a:noFill/>
        </p:spPr>
        <p:txBody>
          <a:bodyPr wrap="square" rtlCol="0">
            <a:spAutoFit/>
          </a:bodyPr>
          <a:lstStyle/>
          <a:p>
            <a:pPr defTabSz="685800">
              <a:defRPr/>
            </a:pPr>
            <a:r>
              <a:rPr lang="zh-TW" altLang="en-US" sz="2400" b="1" dirty="0">
                <a:solidFill>
                  <a:srgbClr val="9ACA9F">
                    <a:lumMod val="75000"/>
                  </a:srgbClr>
                </a:solidFill>
                <a:latin typeface="Arial"/>
                <a:ea typeface="微軟正黑體"/>
              </a:rPr>
              <a:t>精確性</a:t>
            </a:r>
            <a:r>
              <a:rPr lang="en-US" altLang="zh-TW" sz="2100" b="1" dirty="0">
                <a:solidFill>
                  <a:srgbClr val="9ACA9F">
                    <a:lumMod val="75000"/>
                  </a:srgbClr>
                </a:solidFill>
                <a:latin typeface="Arial"/>
                <a:ea typeface="微軟正黑體"/>
              </a:rPr>
              <a:t>Accuracy</a:t>
            </a:r>
            <a:endParaRPr lang="zh-TW" altLang="en-US" sz="2400" b="1" dirty="0">
              <a:solidFill>
                <a:srgbClr val="9ACA9F">
                  <a:lumMod val="75000"/>
                </a:srgbClr>
              </a:solidFill>
              <a:latin typeface="Arial"/>
              <a:ea typeface="微軟正黑體"/>
            </a:endParaRPr>
          </a:p>
        </p:txBody>
      </p:sp>
      <p:sp>
        <p:nvSpPr>
          <p:cNvPr id="38" name="文字方塊 37">
            <a:extLst>
              <a:ext uri="{FF2B5EF4-FFF2-40B4-BE49-F238E27FC236}">
                <a16:creationId xmlns:a16="http://schemas.microsoft.com/office/drawing/2014/main" id="{03282FB2-2A21-13F0-4E55-344C4C26F9DB}"/>
              </a:ext>
            </a:extLst>
          </p:cNvPr>
          <p:cNvSpPr txBox="1"/>
          <p:nvPr/>
        </p:nvSpPr>
        <p:spPr>
          <a:xfrm>
            <a:off x="6897142" y="861233"/>
            <a:ext cx="748923" cy="1107996"/>
          </a:xfrm>
          <a:prstGeom prst="rect">
            <a:avLst/>
          </a:prstGeom>
          <a:noFill/>
        </p:spPr>
        <p:txBody>
          <a:bodyPr wrap="none" rtlCol="0">
            <a:spAutoFit/>
          </a:bodyPr>
          <a:lstStyle/>
          <a:p>
            <a:pPr defTabSz="685800">
              <a:defRPr/>
            </a:pPr>
            <a:r>
              <a:rPr lang="en-US" sz="6600" b="1" dirty="0">
                <a:solidFill>
                  <a:srgbClr val="00B0F0"/>
                </a:solidFill>
                <a:latin typeface="Arial"/>
                <a:ea typeface="微軟正黑體"/>
              </a:rPr>
              <a:t>P</a:t>
            </a:r>
          </a:p>
        </p:txBody>
      </p:sp>
      <p:sp>
        <p:nvSpPr>
          <p:cNvPr id="39" name="文字方塊 38">
            <a:extLst>
              <a:ext uri="{FF2B5EF4-FFF2-40B4-BE49-F238E27FC236}">
                <a16:creationId xmlns:a16="http://schemas.microsoft.com/office/drawing/2014/main" id="{D39C83CD-0488-C921-8985-59E9EBC21CCC}"/>
              </a:ext>
            </a:extLst>
          </p:cNvPr>
          <p:cNvSpPr txBox="1"/>
          <p:nvPr/>
        </p:nvSpPr>
        <p:spPr>
          <a:xfrm>
            <a:off x="6945263" y="2494911"/>
            <a:ext cx="1685955" cy="1962076"/>
          </a:xfrm>
          <a:prstGeom prst="rect">
            <a:avLst/>
          </a:prstGeom>
          <a:noFill/>
        </p:spPr>
        <p:txBody>
          <a:bodyPr wrap="square" rtlCol="0">
            <a:spAutoFit/>
          </a:bodyPr>
          <a:lstStyle/>
          <a:p>
            <a:pPr defTabSz="685783">
              <a:defRPr/>
            </a:pPr>
            <a:r>
              <a:rPr lang="zh-TW" altLang="en-US" sz="1350" kern="100" dirty="0">
                <a:solidFill>
                  <a:prstClr val="black"/>
                </a:solidFill>
                <a:latin typeface="微軟正黑體" panose="020B0604030504040204" pitchFamily="34" charset="-120"/>
                <a:ea typeface="微軟正黑體" panose="020B0604030504040204" pitchFamily="34" charset="-120"/>
                <a:cs typeface="Arial"/>
                <a:sym typeface="Arial"/>
              </a:rPr>
              <a:t>◆</a:t>
            </a: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資訊發表的目的為何？</a:t>
            </a:r>
            <a:endParaRPr lang="en-US" altLang="zh-TW" sz="1200" kern="100" dirty="0">
              <a:solidFill>
                <a:prstClr val="black"/>
              </a:solidFill>
              <a:latin typeface="微軟正黑體" panose="020B0604030504040204" pitchFamily="34" charset="-120"/>
              <a:ea typeface="微軟正黑體" panose="020B0604030504040204" pitchFamily="34" charset="-120"/>
              <a:cs typeface="Arial"/>
              <a:sym typeface="Arial"/>
            </a:endParaRPr>
          </a:p>
          <a:p>
            <a:pPr defTabSz="685783">
              <a:defRPr/>
            </a:pP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◆作者</a:t>
            </a:r>
            <a:r>
              <a:rPr lang="en-US" altLang="zh-TW" sz="1200" kern="100" dirty="0">
                <a:solidFill>
                  <a:srgbClr val="FF0000"/>
                </a:solidFill>
                <a:latin typeface="微軟正黑體" panose="020B0604030504040204" pitchFamily="34" charset="-120"/>
                <a:ea typeface="微軟正黑體" panose="020B0604030504040204" pitchFamily="34" charset="-120"/>
                <a:cs typeface="Arial"/>
                <a:sym typeface="Arial"/>
              </a:rPr>
              <a:t>/</a:t>
            </a: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贊助者有清楚表達他們的目的？</a:t>
            </a: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◆此資訊是事實、主張或宣傳？</a:t>
            </a:r>
          </a:p>
          <a:p>
            <a:pPr defTabSz="685783">
              <a:defRPr/>
            </a:pPr>
            <a:r>
              <a:rPr lang="zh-TW" altLang="en-US" sz="1200" kern="100" dirty="0">
                <a:solidFill>
                  <a:prstClr val="black"/>
                </a:solidFill>
                <a:latin typeface="微軟正黑體" panose="020B0604030504040204" pitchFamily="34" charset="-120"/>
                <a:ea typeface="微軟正黑體" panose="020B0604030504040204" pitchFamily="34" charset="-120"/>
                <a:cs typeface="Arial"/>
                <a:sym typeface="Arial"/>
              </a:rPr>
              <a:t>◆所持有的觀點是客觀、公正的嗎？</a:t>
            </a:r>
            <a:endParaRPr lang="en-US" altLang="zh-TW" sz="1200" kern="100" dirty="0">
              <a:solidFill>
                <a:prstClr val="black"/>
              </a:solidFill>
              <a:latin typeface="微軟正黑體" panose="020B0604030504040204" pitchFamily="34" charset="-120"/>
              <a:ea typeface="微軟正黑體" panose="020B0604030504040204" pitchFamily="34" charset="-120"/>
              <a:cs typeface="Arial"/>
              <a:sym typeface="Arial"/>
            </a:endParaRPr>
          </a:p>
          <a:p>
            <a:pPr defTabSz="685783">
              <a:defRPr/>
            </a:pPr>
            <a:r>
              <a:rPr lang="zh-TW" altLang="en-US" sz="1200" kern="100" dirty="0">
                <a:solidFill>
                  <a:srgbClr val="FF0000"/>
                </a:solidFill>
                <a:latin typeface="微軟正黑體" panose="020B0604030504040204" pitchFamily="34" charset="-120"/>
                <a:ea typeface="微軟正黑體" panose="020B0604030504040204" pitchFamily="34" charset="-120"/>
                <a:cs typeface="Arial"/>
                <a:sym typeface="Arial"/>
              </a:rPr>
              <a:t>◆有無存在政治、意識形態、文化、宗教、機構或個人偏見？</a:t>
            </a:r>
            <a:endParaRPr lang="en-US" altLang="zh-TW" sz="1200" kern="100" dirty="0">
              <a:solidFill>
                <a:srgbClr val="FF0000"/>
              </a:solidFill>
              <a:latin typeface="微軟正黑體" panose="020B0604030504040204" pitchFamily="34" charset="-120"/>
              <a:ea typeface="微軟正黑體" panose="020B0604030504040204" pitchFamily="34" charset="-120"/>
              <a:cs typeface="Arial"/>
              <a:sym typeface="Arial"/>
            </a:endParaRPr>
          </a:p>
        </p:txBody>
      </p:sp>
      <p:sp>
        <p:nvSpPr>
          <p:cNvPr id="40" name="文字方塊 39">
            <a:extLst>
              <a:ext uri="{FF2B5EF4-FFF2-40B4-BE49-F238E27FC236}">
                <a16:creationId xmlns:a16="http://schemas.microsoft.com/office/drawing/2014/main" id="{AA897A4D-DF73-67C0-6C13-72570296313C}"/>
              </a:ext>
            </a:extLst>
          </p:cNvPr>
          <p:cNvSpPr txBox="1"/>
          <p:nvPr/>
        </p:nvSpPr>
        <p:spPr>
          <a:xfrm>
            <a:off x="6923740" y="1777600"/>
            <a:ext cx="1745109" cy="784830"/>
          </a:xfrm>
          <a:prstGeom prst="rect">
            <a:avLst/>
          </a:prstGeom>
          <a:noFill/>
        </p:spPr>
        <p:txBody>
          <a:bodyPr wrap="square" rtlCol="0">
            <a:spAutoFit/>
          </a:bodyPr>
          <a:lstStyle/>
          <a:p>
            <a:pPr defTabSz="685800">
              <a:defRPr/>
            </a:pPr>
            <a:r>
              <a:rPr lang="zh-TW" altLang="en-US" sz="2400" b="1" dirty="0">
                <a:solidFill>
                  <a:srgbClr val="00B0F0"/>
                </a:solidFill>
                <a:latin typeface="Arial"/>
                <a:ea typeface="微軟正黑體"/>
              </a:rPr>
              <a:t>目的性</a:t>
            </a:r>
            <a:r>
              <a:rPr lang="en-US" altLang="zh-TW" sz="2100" b="1" dirty="0">
                <a:solidFill>
                  <a:srgbClr val="00B0F0"/>
                </a:solidFill>
                <a:latin typeface="Arial"/>
                <a:ea typeface="微軟正黑體"/>
              </a:rPr>
              <a:t>Purpose</a:t>
            </a:r>
            <a:endParaRPr lang="zh-TW" altLang="en-US" sz="2100" b="1" dirty="0">
              <a:solidFill>
                <a:srgbClr val="00B0F0"/>
              </a:solidFill>
              <a:latin typeface="Arial"/>
              <a:ea typeface="微軟正黑體"/>
            </a:endParaRPr>
          </a:p>
        </p:txBody>
      </p:sp>
    </p:spTree>
    <p:extLst>
      <p:ext uri="{BB962C8B-B14F-4D97-AF65-F5344CB8AC3E}">
        <p14:creationId xmlns:p14="http://schemas.microsoft.com/office/powerpoint/2010/main" val="37013411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aphicFrame>
        <p:nvGraphicFramePr>
          <p:cNvPr id="4" name="資料圖表 3"/>
          <p:cNvGraphicFramePr/>
          <p:nvPr>
            <p:extLst>
              <p:ext uri="{D42A27DB-BD31-4B8C-83A1-F6EECF244321}">
                <p14:modId xmlns:p14="http://schemas.microsoft.com/office/powerpoint/2010/main" val="1974754696"/>
              </p:ext>
            </p:extLst>
          </p:nvPr>
        </p:nvGraphicFramePr>
        <p:xfrm>
          <a:off x="3484180" y="1914306"/>
          <a:ext cx="4748162" cy="2532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標題 1"/>
          <p:cNvSpPr txBox="1">
            <a:spLocks/>
          </p:cNvSpPr>
          <p:nvPr/>
        </p:nvSpPr>
        <p:spPr>
          <a:xfrm>
            <a:off x="680463" y="484871"/>
            <a:ext cx="6965156" cy="90249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kumimoji="1" lang="zh-TW" altLang="en-US" sz="3300" b="1" dirty="0"/>
              <a:t>寒暑假營隊專題探究課程設計</a:t>
            </a:r>
          </a:p>
        </p:txBody>
      </p:sp>
      <p:sp>
        <p:nvSpPr>
          <p:cNvPr id="6" name="圓角矩形 5"/>
          <p:cNvSpPr/>
          <p:nvPr/>
        </p:nvSpPr>
        <p:spPr>
          <a:xfrm>
            <a:off x="680463" y="1261240"/>
            <a:ext cx="4154213" cy="7567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zh-TW" altLang="en-US" sz="2700" dirty="0">
                <a:solidFill>
                  <a:srgbClr val="000000"/>
                </a:solidFill>
                <a:latin typeface="Microsoft JhengHei"/>
                <a:ea typeface="Microsoft JhengHei"/>
                <a:cs typeface="Microsoft JhengHei"/>
                <a:sym typeface="Microsoft JhengHei"/>
              </a:rPr>
              <a:t>在地特色走讀（混齡）</a:t>
            </a:r>
          </a:p>
        </p:txBody>
      </p:sp>
      <p:sp>
        <p:nvSpPr>
          <p:cNvPr id="2" name="投影片編號版面配置區 1"/>
          <p:cNvSpPr>
            <a:spLocks noGrp="1"/>
          </p:cNvSpPr>
          <p:nvPr>
            <p:ph type="sldNum" sz="quarter" idx="12"/>
          </p:nvPr>
        </p:nvSpPr>
        <p:spPr/>
        <p:txBody>
          <a:bodyPr/>
          <a:lstStyle/>
          <a:p>
            <a:fld id="{B304A351-0238-44A1-9C10-E1F8B684A890}" type="slidenum">
              <a:rPr lang="zh-TW" altLang="en-US" smtClean="0"/>
              <a:t>28</a:t>
            </a:fld>
            <a:endParaRPr lang="zh-TW" altLang="en-US"/>
          </a:p>
        </p:txBody>
      </p:sp>
    </p:spTree>
    <p:extLst>
      <p:ext uri="{BB962C8B-B14F-4D97-AF65-F5344CB8AC3E}">
        <p14:creationId xmlns:p14="http://schemas.microsoft.com/office/powerpoint/2010/main" val="13656117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4" name="Google Shape;74;p15"/>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pic>
        <p:nvPicPr>
          <p:cNvPr id="2" name="圖片 1"/>
          <p:cNvPicPr>
            <a:picLocks noChangeAspect="1"/>
          </p:cNvPicPr>
          <p:nvPr/>
        </p:nvPicPr>
        <p:blipFill>
          <a:blip r:embed="rId3">
            <a:clrChange>
              <a:clrFrom>
                <a:srgbClr val="FFFFFF"/>
              </a:clrFrom>
              <a:clrTo>
                <a:srgbClr val="FFFFFF">
                  <a:alpha val="0"/>
                </a:srgbClr>
              </a:clrTo>
            </a:clrChange>
          </a:blip>
          <a:stretch>
            <a:fillRect/>
          </a:stretch>
        </p:blipFill>
        <p:spPr>
          <a:xfrm>
            <a:off x="1851252" y="476023"/>
            <a:ext cx="5267325" cy="446722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9"/>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smtClean="0"/>
              <a:t>發展歷程</a:t>
            </a:r>
            <a:endParaRPr dirty="0"/>
          </a:p>
        </p:txBody>
      </p:sp>
      <p:sp>
        <p:nvSpPr>
          <p:cNvPr id="341" name="Google Shape;341;p39"/>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342" name="Google Shape;342;p39"/>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39"/>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344" name="Google Shape;344;p39"/>
          <p:cNvGrpSpPr/>
          <p:nvPr/>
        </p:nvGrpSpPr>
        <p:grpSpPr>
          <a:xfrm>
            <a:off x="1786339" y="1703401"/>
            <a:ext cx="473400" cy="473400"/>
            <a:chOff x="1786339" y="1703401"/>
            <a:chExt cx="473400" cy="473400"/>
          </a:xfrm>
        </p:grpSpPr>
        <p:sp>
          <p:nvSpPr>
            <p:cNvPr id="345" name="Google Shape;345;p39"/>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niglet"/>
                <a:ea typeface="Sniglet"/>
                <a:cs typeface="Sniglet"/>
                <a:sym typeface="Sniglet"/>
              </a:endParaRPr>
            </a:p>
          </p:txBody>
        </p:sp>
        <p:sp>
          <p:nvSpPr>
            <p:cNvPr id="346" name="Google Shape;346;p39"/>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Sniglet"/>
                  <a:ea typeface="Sniglet"/>
                  <a:cs typeface="Sniglet"/>
                  <a:sym typeface="Sniglet"/>
                </a:rPr>
                <a:t>1</a:t>
              </a:r>
              <a:endParaRPr sz="600">
                <a:solidFill>
                  <a:schemeClr val="dk2"/>
                </a:solidFill>
                <a:latin typeface="Sniglet"/>
                <a:ea typeface="Sniglet"/>
                <a:cs typeface="Sniglet"/>
                <a:sym typeface="Sniglet"/>
              </a:endParaRPr>
            </a:p>
          </p:txBody>
        </p:sp>
      </p:grpSp>
      <p:grpSp>
        <p:nvGrpSpPr>
          <p:cNvPr id="347" name="Google Shape;347;p39"/>
          <p:cNvGrpSpPr/>
          <p:nvPr/>
        </p:nvGrpSpPr>
        <p:grpSpPr>
          <a:xfrm>
            <a:off x="3814414" y="1703401"/>
            <a:ext cx="473400" cy="473400"/>
            <a:chOff x="3814414" y="1703401"/>
            <a:chExt cx="473400" cy="473400"/>
          </a:xfrm>
        </p:grpSpPr>
        <p:sp>
          <p:nvSpPr>
            <p:cNvPr id="348" name="Google Shape;348;p39"/>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niglet"/>
                <a:ea typeface="Sniglet"/>
                <a:cs typeface="Sniglet"/>
                <a:sym typeface="Sniglet"/>
              </a:endParaRPr>
            </a:p>
          </p:txBody>
        </p:sp>
        <p:sp>
          <p:nvSpPr>
            <p:cNvPr id="349" name="Google Shape;349;p39"/>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Sniglet"/>
                  <a:ea typeface="Sniglet"/>
                  <a:cs typeface="Sniglet"/>
                  <a:sym typeface="Sniglet"/>
                </a:rPr>
                <a:t>3</a:t>
              </a:r>
              <a:endParaRPr sz="600">
                <a:solidFill>
                  <a:schemeClr val="dk2"/>
                </a:solidFill>
                <a:latin typeface="Sniglet"/>
                <a:ea typeface="Sniglet"/>
                <a:cs typeface="Sniglet"/>
                <a:sym typeface="Sniglet"/>
              </a:endParaRPr>
            </a:p>
          </p:txBody>
        </p:sp>
      </p:grpSp>
      <p:grpSp>
        <p:nvGrpSpPr>
          <p:cNvPr id="350" name="Google Shape;350;p39"/>
          <p:cNvGrpSpPr/>
          <p:nvPr/>
        </p:nvGrpSpPr>
        <p:grpSpPr>
          <a:xfrm>
            <a:off x="5842489" y="1703401"/>
            <a:ext cx="473400" cy="473400"/>
            <a:chOff x="5842489" y="1703401"/>
            <a:chExt cx="473400" cy="473400"/>
          </a:xfrm>
        </p:grpSpPr>
        <p:sp>
          <p:nvSpPr>
            <p:cNvPr id="351" name="Google Shape;351;p39"/>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niglet"/>
                <a:ea typeface="Sniglet"/>
                <a:cs typeface="Sniglet"/>
                <a:sym typeface="Sniglet"/>
              </a:endParaRPr>
            </a:p>
          </p:txBody>
        </p:sp>
        <p:sp>
          <p:nvSpPr>
            <p:cNvPr id="352" name="Google Shape;352;p39"/>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Sniglet"/>
                  <a:ea typeface="Sniglet"/>
                  <a:cs typeface="Sniglet"/>
                  <a:sym typeface="Sniglet"/>
                </a:rPr>
                <a:t>5</a:t>
              </a:r>
              <a:endParaRPr sz="600">
                <a:solidFill>
                  <a:schemeClr val="dk2"/>
                </a:solidFill>
                <a:latin typeface="Sniglet"/>
                <a:ea typeface="Sniglet"/>
                <a:cs typeface="Sniglet"/>
                <a:sym typeface="Sniglet"/>
              </a:endParaRPr>
            </a:p>
          </p:txBody>
        </p:sp>
      </p:grpSp>
      <p:grpSp>
        <p:nvGrpSpPr>
          <p:cNvPr id="353" name="Google Shape;353;p39"/>
          <p:cNvGrpSpPr/>
          <p:nvPr/>
        </p:nvGrpSpPr>
        <p:grpSpPr>
          <a:xfrm>
            <a:off x="6880814" y="3576300"/>
            <a:ext cx="473400" cy="473400"/>
            <a:chOff x="6880814" y="3576300"/>
            <a:chExt cx="473400" cy="473400"/>
          </a:xfrm>
        </p:grpSpPr>
        <p:sp>
          <p:nvSpPr>
            <p:cNvPr id="354" name="Google Shape;354;p39"/>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niglet"/>
                <a:ea typeface="Sniglet"/>
                <a:cs typeface="Sniglet"/>
                <a:sym typeface="Sniglet"/>
              </a:endParaRPr>
            </a:p>
          </p:txBody>
        </p:sp>
        <p:sp>
          <p:nvSpPr>
            <p:cNvPr id="355" name="Google Shape;355;p39"/>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Sniglet"/>
                  <a:ea typeface="Sniglet"/>
                  <a:cs typeface="Sniglet"/>
                  <a:sym typeface="Sniglet"/>
                </a:rPr>
                <a:t>6</a:t>
              </a:r>
              <a:endParaRPr sz="600">
                <a:solidFill>
                  <a:schemeClr val="dk2"/>
                </a:solidFill>
                <a:latin typeface="Sniglet"/>
                <a:ea typeface="Sniglet"/>
                <a:cs typeface="Sniglet"/>
                <a:sym typeface="Sniglet"/>
              </a:endParaRPr>
            </a:p>
          </p:txBody>
        </p:sp>
      </p:grpSp>
      <p:grpSp>
        <p:nvGrpSpPr>
          <p:cNvPr id="356" name="Google Shape;356;p39"/>
          <p:cNvGrpSpPr/>
          <p:nvPr/>
        </p:nvGrpSpPr>
        <p:grpSpPr>
          <a:xfrm>
            <a:off x="4852739" y="3576300"/>
            <a:ext cx="473400" cy="473400"/>
            <a:chOff x="4852739" y="3576300"/>
            <a:chExt cx="473400" cy="473400"/>
          </a:xfrm>
        </p:grpSpPr>
        <p:sp>
          <p:nvSpPr>
            <p:cNvPr id="357" name="Google Shape;357;p39"/>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niglet"/>
                <a:ea typeface="Sniglet"/>
                <a:cs typeface="Sniglet"/>
                <a:sym typeface="Sniglet"/>
              </a:endParaRPr>
            </a:p>
          </p:txBody>
        </p:sp>
        <p:sp>
          <p:nvSpPr>
            <p:cNvPr id="358" name="Google Shape;358;p39"/>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Sniglet"/>
                  <a:ea typeface="Sniglet"/>
                  <a:cs typeface="Sniglet"/>
                  <a:sym typeface="Sniglet"/>
                </a:rPr>
                <a:t>4</a:t>
              </a:r>
              <a:endParaRPr sz="600">
                <a:solidFill>
                  <a:schemeClr val="dk2"/>
                </a:solidFill>
                <a:latin typeface="Sniglet"/>
                <a:ea typeface="Sniglet"/>
                <a:cs typeface="Sniglet"/>
                <a:sym typeface="Sniglet"/>
              </a:endParaRPr>
            </a:p>
          </p:txBody>
        </p:sp>
      </p:grpSp>
      <p:grpSp>
        <p:nvGrpSpPr>
          <p:cNvPr id="359" name="Google Shape;359;p39"/>
          <p:cNvGrpSpPr/>
          <p:nvPr/>
        </p:nvGrpSpPr>
        <p:grpSpPr>
          <a:xfrm>
            <a:off x="2824664" y="3576300"/>
            <a:ext cx="473400" cy="473400"/>
            <a:chOff x="2824664" y="3576300"/>
            <a:chExt cx="473400" cy="473400"/>
          </a:xfrm>
        </p:grpSpPr>
        <p:sp>
          <p:nvSpPr>
            <p:cNvPr id="360" name="Google Shape;360;p39"/>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niglet"/>
                <a:ea typeface="Sniglet"/>
                <a:cs typeface="Sniglet"/>
                <a:sym typeface="Sniglet"/>
              </a:endParaRPr>
            </a:p>
          </p:txBody>
        </p:sp>
        <p:sp>
          <p:nvSpPr>
            <p:cNvPr id="361" name="Google Shape;361;p39"/>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Sniglet"/>
                  <a:ea typeface="Sniglet"/>
                  <a:cs typeface="Sniglet"/>
                  <a:sym typeface="Sniglet"/>
                </a:rPr>
                <a:t>2</a:t>
              </a:r>
              <a:endParaRPr sz="600">
                <a:solidFill>
                  <a:schemeClr val="dk2"/>
                </a:solidFill>
                <a:latin typeface="Sniglet"/>
                <a:ea typeface="Sniglet"/>
                <a:cs typeface="Sniglet"/>
                <a:sym typeface="Sniglet"/>
              </a:endParaRPr>
            </a:p>
          </p:txBody>
        </p:sp>
      </p:grpSp>
      <p:sp>
        <p:nvSpPr>
          <p:cNvPr id="363" name="Google Shape;363;p39"/>
          <p:cNvSpPr txBox="1"/>
          <p:nvPr/>
        </p:nvSpPr>
        <p:spPr>
          <a:xfrm>
            <a:off x="6251035" y="1722157"/>
            <a:ext cx="1286400" cy="533400"/>
          </a:xfrm>
          <a:prstGeom prst="rect">
            <a:avLst/>
          </a:prstGeom>
          <a:noFill/>
          <a:ln>
            <a:noFill/>
          </a:ln>
        </p:spPr>
        <p:txBody>
          <a:bodyPr spcFirstLastPara="1" wrap="square" lIns="0" tIns="0" rIns="0" bIns="0" anchor="b" anchorCtr="0">
            <a:noAutofit/>
          </a:bodyPr>
          <a:lstStyle/>
          <a:p>
            <a:pPr lvl="0" algn="ctr"/>
            <a:r>
              <a:rPr lang="zh-TW" altLang="zh-TW" b="1" dirty="0">
                <a:latin typeface="微軟正黑體" panose="020B0604030504040204" pitchFamily="34" charset="-120"/>
                <a:ea typeface="微軟正黑體" panose="020B0604030504040204" pitchFamily="34" charset="-120"/>
              </a:rPr>
              <a:t>圖書教師磨課師</a:t>
            </a:r>
            <a:r>
              <a:rPr lang="zh-TW" altLang="zh-TW" b="1" dirty="0" smtClean="0">
                <a:latin typeface="微軟正黑體" panose="020B0604030504040204" pitchFamily="34" charset="-120"/>
                <a:ea typeface="微軟正黑體" panose="020B0604030504040204" pitchFamily="34" charset="-120"/>
              </a:rPr>
              <a:t>課程</a:t>
            </a:r>
            <a:r>
              <a:rPr lang="en-US" altLang="zh-TW" dirty="0" smtClean="0"/>
              <a:t>/</a:t>
            </a:r>
            <a:r>
              <a:rPr lang="zh-TW" altLang="en-US" b="1" dirty="0" smtClean="0">
                <a:solidFill>
                  <a:schemeClr val="tx1">
                    <a:lumMod val="75000"/>
                  </a:schemeClr>
                </a:solidFill>
                <a:latin typeface="微軟正黑體" panose="020B0604030504040204" pitchFamily="34" charset="-120"/>
                <a:ea typeface="微軟正黑體" panose="020B0604030504040204" pitchFamily="34" charset="-120"/>
                <a:cs typeface="Sniglet"/>
                <a:sym typeface="Sniglet"/>
              </a:rPr>
              <a:t>共備課程</a:t>
            </a:r>
            <a:endParaRPr b="1" dirty="0">
              <a:solidFill>
                <a:schemeClr val="tx1">
                  <a:lumMod val="75000"/>
                </a:schemeClr>
              </a:solidFill>
              <a:latin typeface="微軟正黑體" panose="020B0604030504040204" pitchFamily="34" charset="-120"/>
              <a:ea typeface="微軟正黑體" panose="020B0604030504040204" pitchFamily="34" charset="-120"/>
              <a:cs typeface="Sniglet"/>
              <a:sym typeface="Sniglet"/>
            </a:endParaRPr>
          </a:p>
        </p:txBody>
      </p:sp>
      <p:sp>
        <p:nvSpPr>
          <p:cNvPr id="364" name="Google Shape;364;p39"/>
          <p:cNvSpPr txBox="1"/>
          <p:nvPr/>
        </p:nvSpPr>
        <p:spPr>
          <a:xfrm>
            <a:off x="5436010" y="1156100"/>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endParaRPr sz="900" dirty="0">
              <a:solidFill>
                <a:schemeClr val="dk2"/>
              </a:solidFill>
              <a:latin typeface="Sniglet"/>
              <a:ea typeface="Sniglet"/>
              <a:cs typeface="Sniglet"/>
              <a:sym typeface="Sniglet"/>
            </a:endParaRPr>
          </a:p>
        </p:txBody>
      </p:sp>
      <p:sp>
        <p:nvSpPr>
          <p:cNvPr id="365" name="Google Shape;365;p39"/>
          <p:cNvSpPr txBox="1"/>
          <p:nvPr/>
        </p:nvSpPr>
        <p:spPr>
          <a:xfrm>
            <a:off x="241817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b="1" dirty="0" smtClean="0">
                <a:solidFill>
                  <a:schemeClr val="tx1">
                    <a:lumMod val="75000"/>
                  </a:schemeClr>
                </a:solidFill>
                <a:latin typeface="微軟正黑體" panose="020B0604030504040204" pitchFamily="34" charset="-120"/>
                <a:ea typeface="微軟正黑體" panose="020B0604030504040204" pitchFamily="34" charset="-120"/>
                <a:cs typeface="Sniglet"/>
                <a:sym typeface="Sniglet"/>
              </a:rPr>
              <a:t>MOCC </a:t>
            </a:r>
            <a:r>
              <a:rPr lang="zh-TW" altLang="en-US" b="1" dirty="0" smtClean="0">
                <a:solidFill>
                  <a:schemeClr val="tx1">
                    <a:lumMod val="75000"/>
                  </a:schemeClr>
                </a:solidFill>
                <a:latin typeface="微軟正黑體" panose="020B0604030504040204" pitchFamily="34" charset="-120"/>
                <a:ea typeface="微軟正黑體" panose="020B0604030504040204" pitchFamily="34" charset="-120"/>
                <a:cs typeface="Sniglet"/>
                <a:sym typeface="Sniglet"/>
              </a:rPr>
              <a:t>課程</a:t>
            </a:r>
            <a:endParaRPr lang="en" b="1" dirty="0" smtClean="0">
              <a:solidFill>
                <a:schemeClr val="tx1">
                  <a:lumMod val="75000"/>
                </a:schemeClr>
              </a:solidFill>
              <a:latin typeface="微軟正黑體" panose="020B0604030504040204" pitchFamily="34" charset="-120"/>
              <a:ea typeface="微軟正黑體" panose="020B0604030504040204" pitchFamily="34" charset="-120"/>
              <a:cs typeface="Sniglet"/>
              <a:sym typeface="Sniglet"/>
            </a:endParaRPr>
          </a:p>
        </p:txBody>
      </p:sp>
      <p:sp>
        <p:nvSpPr>
          <p:cNvPr id="366" name="Google Shape;366;p39"/>
          <p:cNvSpPr txBox="1"/>
          <p:nvPr/>
        </p:nvSpPr>
        <p:spPr>
          <a:xfrm>
            <a:off x="444625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zh-TW" altLang="en-US" b="1" dirty="0" smtClean="0">
                <a:solidFill>
                  <a:schemeClr val="tx1">
                    <a:lumMod val="75000"/>
                  </a:schemeClr>
                </a:solidFill>
                <a:latin typeface="微軟正黑體" panose="020B0604030504040204" pitchFamily="34" charset="-120"/>
                <a:ea typeface="微軟正黑體" panose="020B0604030504040204" pitchFamily="34" charset="-120"/>
                <a:cs typeface="Sniglet"/>
                <a:sym typeface="Sniglet"/>
              </a:rPr>
              <a:t>出版書籍</a:t>
            </a:r>
            <a:endParaRPr b="1" dirty="0">
              <a:solidFill>
                <a:schemeClr val="tx1">
                  <a:lumMod val="75000"/>
                </a:schemeClr>
              </a:solidFill>
              <a:latin typeface="微軟正黑體" panose="020B0604030504040204" pitchFamily="34" charset="-120"/>
              <a:ea typeface="微軟正黑體" panose="020B0604030504040204" pitchFamily="34" charset="-120"/>
              <a:cs typeface="Sniglet"/>
              <a:sym typeface="Sniglet"/>
            </a:endParaRPr>
          </a:p>
        </p:txBody>
      </p:sp>
      <p:sp>
        <p:nvSpPr>
          <p:cNvPr id="367" name="Google Shape;367;p39"/>
          <p:cNvSpPr txBox="1"/>
          <p:nvPr/>
        </p:nvSpPr>
        <p:spPr>
          <a:xfrm>
            <a:off x="6488850" y="4136172"/>
            <a:ext cx="1286400" cy="29794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endParaRPr sz="900" dirty="0">
              <a:solidFill>
                <a:schemeClr val="dk2"/>
              </a:solidFill>
              <a:latin typeface="Sniglet"/>
              <a:ea typeface="Sniglet"/>
              <a:cs typeface="Sniglet"/>
              <a:sym typeface="Sniglet"/>
            </a:endParaRPr>
          </a:p>
        </p:txBody>
      </p:sp>
      <p:sp>
        <p:nvSpPr>
          <p:cNvPr id="2" name="文字方塊 1"/>
          <p:cNvSpPr txBox="1"/>
          <p:nvPr/>
        </p:nvSpPr>
        <p:spPr>
          <a:xfrm>
            <a:off x="2358572" y="2002971"/>
            <a:ext cx="957942" cy="307777"/>
          </a:xfrm>
          <a:prstGeom prst="rect">
            <a:avLst/>
          </a:prstGeom>
          <a:noFill/>
        </p:spPr>
        <p:txBody>
          <a:bodyPr wrap="square" rtlCol="0">
            <a:spAutoFit/>
          </a:bodyPr>
          <a:lstStyle/>
          <a:p>
            <a:r>
              <a:rPr lang="zh-TW" altLang="en-US" b="1" dirty="0" smtClean="0">
                <a:solidFill>
                  <a:schemeClr val="tx1">
                    <a:lumMod val="75000"/>
                  </a:schemeClr>
                </a:solidFill>
                <a:latin typeface="微軟正黑體" panose="020B0604030504040204" pitchFamily="34" charset="-120"/>
                <a:ea typeface="微軟正黑體" panose="020B0604030504040204" pitchFamily="34" charset="-120"/>
              </a:rPr>
              <a:t>課程培訓</a:t>
            </a:r>
            <a:endParaRPr lang="zh-TW" altLang="en-US" b="1" dirty="0">
              <a:solidFill>
                <a:schemeClr val="tx1">
                  <a:lumMod val="75000"/>
                </a:schemeClr>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4354285" y="1850572"/>
            <a:ext cx="1386115" cy="523220"/>
          </a:xfrm>
          <a:prstGeom prst="rect">
            <a:avLst/>
          </a:prstGeom>
          <a:noFill/>
        </p:spPr>
        <p:txBody>
          <a:bodyPr wrap="square" rtlCol="0">
            <a:spAutoFit/>
          </a:bodyPr>
          <a:lstStyle/>
          <a:p>
            <a:r>
              <a:rPr lang="zh-TW" altLang="en-US" b="1" dirty="0">
                <a:solidFill>
                  <a:schemeClr val="tx1">
                    <a:lumMod val="75000"/>
                  </a:schemeClr>
                </a:solidFill>
                <a:latin typeface="微軟正黑體" pitchFamily="34" charset="-120"/>
                <a:ea typeface="微軟正黑體" pitchFamily="34" charset="-120"/>
              </a:rPr>
              <a:t>跨領域素養導向</a:t>
            </a:r>
            <a:r>
              <a:rPr lang="zh-TW" altLang="en-US" b="1" dirty="0" smtClean="0">
                <a:solidFill>
                  <a:schemeClr val="tx1">
                    <a:lumMod val="75000"/>
                  </a:schemeClr>
                </a:solidFill>
                <a:latin typeface="微軟正黑體" pitchFamily="34" charset="-120"/>
                <a:ea typeface="微軟正黑體" pitchFamily="34" charset="-120"/>
              </a:rPr>
              <a:t>閱讀工作坊</a:t>
            </a:r>
            <a:endParaRPr lang="zh-TW" altLang="en-US" dirty="0">
              <a:solidFill>
                <a:schemeClr val="tx1">
                  <a:lumMod val="75000"/>
                </a:schemeClr>
              </a:solidFill>
            </a:endParaRPr>
          </a:p>
        </p:txBody>
      </p:sp>
      <p:sp>
        <p:nvSpPr>
          <p:cNvPr id="5" name="文字方塊 4"/>
          <p:cNvSpPr txBox="1"/>
          <p:nvPr/>
        </p:nvSpPr>
        <p:spPr>
          <a:xfrm>
            <a:off x="6887029" y="4064000"/>
            <a:ext cx="1248228" cy="307777"/>
          </a:xfrm>
          <a:prstGeom prst="rect">
            <a:avLst/>
          </a:prstGeom>
          <a:noFill/>
        </p:spPr>
        <p:txBody>
          <a:bodyPr wrap="square" rtlCol="0">
            <a:spAutoFit/>
          </a:bodyPr>
          <a:lstStyle/>
          <a:p>
            <a:r>
              <a:rPr lang="en-US" altLang="zh-TW" b="1" dirty="0" smtClean="0">
                <a:solidFill>
                  <a:schemeClr val="tx1">
                    <a:lumMod val="75000"/>
                  </a:schemeClr>
                </a:solidFill>
                <a:latin typeface="微軟正黑體" panose="020B0604030504040204" pitchFamily="34" charset="-120"/>
                <a:ea typeface="微軟正黑體" panose="020B0604030504040204" pitchFamily="34" charset="-120"/>
                <a:cs typeface="Sniglet"/>
                <a:sym typeface="Sniglet"/>
              </a:rPr>
              <a:t>ICT</a:t>
            </a:r>
            <a:r>
              <a:rPr lang="zh-TW" altLang="en-US" b="1" dirty="0" smtClean="0">
                <a:solidFill>
                  <a:schemeClr val="tx1">
                    <a:lumMod val="75000"/>
                  </a:schemeClr>
                </a:solidFill>
                <a:latin typeface="微軟正黑體" panose="020B0604030504040204" pitchFamily="34" charset="-120"/>
                <a:ea typeface="微軟正黑體" panose="020B0604030504040204" pitchFamily="34" charset="-120"/>
                <a:cs typeface="Sniglet"/>
                <a:sym typeface="Sniglet"/>
              </a:rPr>
              <a:t>應用</a:t>
            </a:r>
            <a:endParaRPr lang="zh-TW"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ICT</a:t>
            </a:r>
            <a:r>
              <a:rPr lang="zh-TW" altLang="en-US" dirty="0" smtClean="0"/>
              <a:t>的應用</a:t>
            </a:r>
            <a:endParaRPr lang="zh-TW" altLang="en-US"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8" name="圖片 7">
            <a:extLst>
              <a:ext uri="{FF2B5EF4-FFF2-40B4-BE49-F238E27FC236}">
                <a16:creationId xmlns:a16="http://schemas.microsoft.com/office/drawing/2014/main" id="{B28C960C-ED0E-7D16-AB29-5EBCC3992E9E}"/>
              </a:ext>
            </a:extLst>
          </p:cNvPr>
          <p:cNvPicPr>
            <a:picLocks noChangeAspect="1"/>
          </p:cNvPicPr>
          <p:nvPr/>
        </p:nvPicPr>
        <p:blipFill>
          <a:blip r:embed="rId2"/>
          <a:stretch>
            <a:fillRect/>
          </a:stretch>
        </p:blipFill>
        <p:spPr>
          <a:xfrm>
            <a:off x="907143" y="1581523"/>
            <a:ext cx="1974343" cy="911374"/>
          </a:xfrm>
          <a:prstGeom prst="rect">
            <a:avLst/>
          </a:prstGeom>
        </p:spPr>
      </p:pic>
      <p:pic>
        <p:nvPicPr>
          <p:cNvPr id="9" name="圖片 8">
            <a:extLst>
              <a:ext uri="{FF2B5EF4-FFF2-40B4-BE49-F238E27FC236}">
                <a16:creationId xmlns:a16="http://schemas.microsoft.com/office/drawing/2014/main" id="{89957536-C0DC-E87B-80CB-7013B5C90A6B}"/>
              </a:ext>
            </a:extLst>
          </p:cNvPr>
          <p:cNvPicPr>
            <a:picLocks noChangeAspect="1"/>
          </p:cNvPicPr>
          <p:nvPr/>
        </p:nvPicPr>
        <p:blipFill>
          <a:blip r:embed="rId3"/>
          <a:stretch>
            <a:fillRect/>
          </a:stretch>
        </p:blipFill>
        <p:spPr>
          <a:xfrm>
            <a:off x="881042" y="2677885"/>
            <a:ext cx="1964158" cy="1171893"/>
          </a:xfrm>
          <a:prstGeom prst="rect">
            <a:avLst/>
          </a:prstGeom>
        </p:spPr>
      </p:pic>
      <p:pic>
        <p:nvPicPr>
          <p:cNvPr id="10" name="圖片 9">
            <a:extLst>
              <a:ext uri="{FF2B5EF4-FFF2-40B4-BE49-F238E27FC236}">
                <a16:creationId xmlns:a16="http://schemas.microsoft.com/office/drawing/2014/main" id="{C059BFD9-82B8-397B-3064-5928EF69B4DD}"/>
              </a:ext>
            </a:extLst>
          </p:cNvPr>
          <p:cNvPicPr>
            <a:picLocks noChangeAspect="1"/>
          </p:cNvPicPr>
          <p:nvPr/>
        </p:nvPicPr>
        <p:blipFill>
          <a:blip r:embed="rId4"/>
          <a:stretch>
            <a:fillRect/>
          </a:stretch>
        </p:blipFill>
        <p:spPr>
          <a:xfrm>
            <a:off x="2831246" y="3334447"/>
            <a:ext cx="2495897" cy="1095375"/>
          </a:xfrm>
          <a:prstGeom prst="rect">
            <a:avLst/>
          </a:prstGeom>
        </p:spPr>
      </p:pic>
      <p:pic>
        <p:nvPicPr>
          <p:cNvPr id="12" name="圖片 11">
            <a:extLst>
              <a:ext uri="{FF2B5EF4-FFF2-40B4-BE49-F238E27FC236}">
                <a16:creationId xmlns:a16="http://schemas.microsoft.com/office/drawing/2014/main" id="{C7D4FDA7-41C6-D45A-3E5B-BA1FA518E337}"/>
              </a:ext>
            </a:extLst>
          </p:cNvPr>
          <p:cNvPicPr>
            <a:picLocks noChangeAspect="1"/>
          </p:cNvPicPr>
          <p:nvPr/>
        </p:nvPicPr>
        <p:blipFill rotWithShape="1">
          <a:blip r:embed="rId5"/>
          <a:srcRect l="34671" r="34941" b="71973"/>
          <a:stretch/>
        </p:blipFill>
        <p:spPr>
          <a:xfrm>
            <a:off x="3171120" y="1631054"/>
            <a:ext cx="2596055" cy="1402432"/>
          </a:xfrm>
          <a:prstGeom prst="rect">
            <a:avLst/>
          </a:prstGeom>
        </p:spPr>
      </p:pic>
      <p:pic>
        <p:nvPicPr>
          <p:cNvPr id="13" name="圖片 12">
            <a:extLst>
              <a:ext uri="{FF2B5EF4-FFF2-40B4-BE49-F238E27FC236}">
                <a16:creationId xmlns:a16="http://schemas.microsoft.com/office/drawing/2014/main" id="{C7D4FDA7-41C6-D45A-3E5B-BA1FA518E337}"/>
              </a:ext>
            </a:extLst>
          </p:cNvPr>
          <p:cNvPicPr>
            <a:picLocks noChangeAspect="1"/>
          </p:cNvPicPr>
          <p:nvPr/>
        </p:nvPicPr>
        <p:blipFill rotWithShape="1">
          <a:blip r:embed="rId5"/>
          <a:srcRect t="70667" r="67297"/>
          <a:stretch/>
        </p:blipFill>
        <p:spPr>
          <a:xfrm>
            <a:off x="5900058" y="1563023"/>
            <a:ext cx="2567527" cy="1348926"/>
          </a:xfrm>
          <a:prstGeom prst="rect">
            <a:avLst/>
          </a:prstGeom>
        </p:spPr>
      </p:pic>
      <p:pic>
        <p:nvPicPr>
          <p:cNvPr id="14" name="圖片 13">
            <a:extLst>
              <a:ext uri="{FF2B5EF4-FFF2-40B4-BE49-F238E27FC236}">
                <a16:creationId xmlns:a16="http://schemas.microsoft.com/office/drawing/2014/main" id="{559BD556-EBBC-ABA7-376B-A744675894F1}"/>
              </a:ext>
            </a:extLst>
          </p:cNvPr>
          <p:cNvPicPr>
            <a:picLocks noChangeAspect="1"/>
          </p:cNvPicPr>
          <p:nvPr/>
        </p:nvPicPr>
        <p:blipFill>
          <a:blip r:embed="rId6"/>
          <a:stretch>
            <a:fillRect/>
          </a:stretch>
        </p:blipFill>
        <p:spPr>
          <a:xfrm>
            <a:off x="5796519" y="3040743"/>
            <a:ext cx="1959044" cy="1360052"/>
          </a:xfrm>
          <a:prstGeom prst="rect">
            <a:avLst/>
          </a:prstGeom>
        </p:spPr>
      </p:pic>
    </p:spTree>
    <p:extLst>
      <p:ext uri="{BB962C8B-B14F-4D97-AF65-F5344CB8AC3E}">
        <p14:creationId xmlns:p14="http://schemas.microsoft.com/office/powerpoint/2010/main" val="2994503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3214" y="520403"/>
            <a:ext cx="7020900" cy="750300"/>
          </a:xfrm>
        </p:spPr>
        <p:txBody>
          <a:bodyPr/>
          <a:lstStyle/>
          <a:p>
            <a:r>
              <a:rPr lang="en-US" altLang="zh-TW" dirty="0" err="1" smtClean="0"/>
              <a:t>Jamboard</a:t>
            </a:r>
            <a:r>
              <a:rPr lang="en-US" altLang="zh-TW" dirty="0" smtClean="0"/>
              <a:t> </a:t>
            </a:r>
            <a:r>
              <a:rPr lang="zh-TW" altLang="en-US" dirty="0"/>
              <a:t>融入</a:t>
            </a:r>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6" name="圖片 5"/>
          <p:cNvPicPr>
            <a:picLocks noChangeAspect="1"/>
          </p:cNvPicPr>
          <p:nvPr/>
        </p:nvPicPr>
        <p:blipFill rotWithShape="1">
          <a:blip r:embed="rId3"/>
          <a:srcRect l="2664" r="5533" b="4026"/>
          <a:stretch/>
        </p:blipFill>
        <p:spPr>
          <a:xfrm>
            <a:off x="759967" y="1037168"/>
            <a:ext cx="3637861" cy="2056842"/>
          </a:xfrm>
          <a:prstGeom prst="rect">
            <a:avLst/>
          </a:prstGeom>
        </p:spPr>
      </p:pic>
      <p:pic>
        <p:nvPicPr>
          <p:cNvPr id="7" name="圖片 6"/>
          <p:cNvPicPr>
            <a:picLocks noChangeAspect="1"/>
          </p:cNvPicPr>
          <p:nvPr/>
        </p:nvPicPr>
        <p:blipFill rotWithShape="1">
          <a:blip r:embed="rId4"/>
          <a:srcRect r="5086"/>
          <a:stretch/>
        </p:blipFill>
        <p:spPr>
          <a:xfrm>
            <a:off x="867517" y="3011715"/>
            <a:ext cx="3117524" cy="1964871"/>
          </a:xfrm>
          <a:prstGeom prst="rect">
            <a:avLst/>
          </a:prstGeom>
        </p:spPr>
      </p:pic>
      <p:pic>
        <p:nvPicPr>
          <p:cNvPr id="8" name="圖片 7"/>
          <p:cNvPicPr>
            <a:picLocks noChangeAspect="1"/>
          </p:cNvPicPr>
          <p:nvPr/>
        </p:nvPicPr>
        <p:blipFill rotWithShape="1">
          <a:blip r:embed="rId5"/>
          <a:srcRect l="7483" r="3100"/>
          <a:stretch/>
        </p:blipFill>
        <p:spPr>
          <a:xfrm>
            <a:off x="4803793" y="834571"/>
            <a:ext cx="3624558" cy="2283342"/>
          </a:xfrm>
          <a:prstGeom prst="rect">
            <a:avLst/>
          </a:prstGeom>
          <a:solidFill>
            <a:schemeClr val="tx2"/>
          </a:solidFill>
        </p:spPr>
      </p:pic>
      <p:sp>
        <p:nvSpPr>
          <p:cNvPr id="9" name="向下箭號 8"/>
          <p:cNvSpPr/>
          <p:nvPr/>
        </p:nvSpPr>
        <p:spPr>
          <a:xfrm>
            <a:off x="2159872" y="2481798"/>
            <a:ext cx="329183" cy="475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rot="19176080">
            <a:off x="4212082" y="3410772"/>
            <a:ext cx="587892" cy="4213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849086" y="1211943"/>
            <a:ext cx="486228" cy="435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640114" y="1182914"/>
            <a:ext cx="406400" cy="413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409371" y="1182914"/>
            <a:ext cx="413658" cy="333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156857" y="1153886"/>
            <a:ext cx="442686" cy="399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15290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344057" y="2068286"/>
            <a:ext cx="4572000" cy="1107996"/>
          </a:xfrm>
          <a:prstGeom prst="rect">
            <a:avLst/>
          </a:prstGeom>
          <a:noFill/>
        </p:spPr>
        <p:txBody>
          <a:bodyPr wrap="square" rtlCol="0">
            <a:spAutoFit/>
          </a:bodyPr>
          <a:lstStyle/>
          <a:p>
            <a:r>
              <a:rPr lang="zh-TW" altLang="en-US" sz="6600" b="1" dirty="0" smtClean="0">
                <a:solidFill>
                  <a:schemeClr val="accent2">
                    <a:lumMod val="50000"/>
                  </a:schemeClr>
                </a:solidFill>
              </a:rPr>
              <a:t>謝謝聆聽</a:t>
            </a:r>
            <a:endParaRPr lang="zh-TW" altLang="en-US" sz="6600" b="1" dirty="0">
              <a:solidFill>
                <a:schemeClr val="accent2">
                  <a:lumMod val="50000"/>
                </a:schemeClr>
              </a:solidFill>
            </a:endParaRPr>
          </a:p>
        </p:txBody>
      </p:sp>
    </p:spTree>
    <p:extLst>
      <p:ext uri="{BB962C8B-B14F-4D97-AF65-F5344CB8AC3E}">
        <p14:creationId xmlns:p14="http://schemas.microsoft.com/office/powerpoint/2010/main" val="46441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947900" y="498632"/>
            <a:ext cx="7020900" cy="750300"/>
          </a:xfrm>
        </p:spPr>
        <p:txBody>
          <a:bodyPr>
            <a:normAutofit/>
          </a:bodyPr>
          <a:lstStyle/>
          <a:p>
            <a:r>
              <a:rPr lang="zh-TW" altLang="en-US" sz="2700" dirty="0">
                <a:latin typeface="微軟正黑體" panose="020B0604030504040204" pitchFamily="34" charset="-120"/>
                <a:ea typeface="微軟正黑體" panose="020B0604030504040204" pitchFamily="34" charset="-120"/>
              </a:rPr>
              <a:t>全國圖書教師輔導團</a:t>
            </a:r>
          </a:p>
        </p:txBody>
      </p:sp>
      <p:sp>
        <p:nvSpPr>
          <p:cNvPr id="3" name="投影片編號版面配置區 2"/>
          <p:cNvSpPr>
            <a:spLocks noGrp="1"/>
          </p:cNvSpPr>
          <p:nvPr>
            <p:ph type="sldNum" sz="quarter" idx="12"/>
          </p:nvPr>
        </p:nvSpPr>
        <p:spPr/>
        <p:txBody>
          <a:bodyPr/>
          <a:lstStyle/>
          <a:p>
            <a:pPr defTabSz="685800">
              <a:buClrTx/>
              <a:defRPr/>
            </a:pPr>
            <a:fld id="{9E46D4D8-7E2B-49EA-A29A-58E4CA8BC9AD}" type="slidenum">
              <a:rPr lang="zh-TW" altLang="en-US" sz="1050" kern="1200">
                <a:solidFill>
                  <a:prstClr val="black">
                    <a:lumMod val="85000"/>
                    <a:lumOff val="15000"/>
                  </a:prstClr>
                </a:solidFill>
                <a:latin typeface="Tw Cen MT"/>
                <a:ea typeface="微軟正黑體" panose="020B0604030504040204" pitchFamily="34" charset="-120"/>
                <a:cs typeface="+mn-cs"/>
              </a:rPr>
              <a:pPr defTabSz="685800">
                <a:buClrTx/>
                <a:defRPr/>
              </a:pPr>
              <a:t>4</a:t>
            </a:fld>
            <a:endParaRPr lang="zh-TW" altLang="en-US" sz="1050" kern="1200">
              <a:solidFill>
                <a:prstClr val="black">
                  <a:lumMod val="85000"/>
                  <a:lumOff val="15000"/>
                </a:prstClr>
              </a:solidFill>
              <a:latin typeface="Tw Cen MT"/>
              <a:ea typeface="微軟正黑體" panose="020B0604030504040204" pitchFamily="34" charset="-120"/>
              <a:cs typeface="+mn-cs"/>
            </a:endParaRPr>
          </a:p>
        </p:txBody>
      </p:sp>
      <p:sp>
        <p:nvSpPr>
          <p:cNvPr id="4" name="手繪多邊形 3"/>
          <p:cNvSpPr/>
          <p:nvPr/>
        </p:nvSpPr>
        <p:spPr>
          <a:xfrm>
            <a:off x="1193135" y="2006602"/>
            <a:ext cx="1659825" cy="1105209"/>
          </a:xfrm>
          <a:custGeom>
            <a:avLst/>
            <a:gdLst>
              <a:gd name="connsiteX0" fmla="*/ 0 w 1886579"/>
              <a:gd name="connsiteY0" fmla="*/ 163787 h 1637868"/>
              <a:gd name="connsiteX1" fmla="*/ 163787 w 1886579"/>
              <a:gd name="connsiteY1" fmla="*/ 0 h 1637868"/>
              <a:gd name="connsiteX2" fmla="*/ 1722792 w 1886579"/>
              <a:gd name="connsiteY2" fmla="*/ 0 h 1637868"/>
              <a:gd name="connsiteX3" fmla="*/ 1886579 w 1886579"/>
              <a:gd name="connsiteY3" fmla="*/ 163787 h 1637868"/>
              <a:gd name="connsiteX4" fmla="*/ 1886579 w 1886579"/>
              <a:gd name="connsiteY4" fmla="*/ 1474081 h 1637868"/>
              <a:gd name="connsiteX5" fmla="*/ 1722792 w 1886579"/>
              <a:gd name="connsiteY5" fmla="*/ 1637868 h 1637868"/>
              <a:gd name="connsiteX6" fmla="*/ 163787 w 1886579"/>
              <a:gd name="connsiteY6" fmla="*/ 1637868 h 1637868"/>
              <a:gd name="connsiteX7" fmla="*/ 0 w 1886579"/>
              <a:gd name="connsiteY7" fmla="*/ 1474081 h 1637868"/>
              <a:gd name="connsiteX8" fmla="*/ 0 w 1886579"/>
              <a:gd name="connsiteY8" fmla="*/ 163787 h 163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579" h="1637868">
                <a:moveTo>
                  <a:pt x="0" y="163787"/>
                </a:moveTo>
                <a:cubicBezTo>
                  <a:pt x="0" y="73330"/>
                  <a:pt x="73330" y="0"/>
                  <a:pt x="163787" y="0"/>
                </a:cubicBezTo>
                <a:lnTo>
                  <a:pt x="1722792" y="0"/>
                </a:lnTo>
                <a:cubicBezTo>
                  <a:pt x="1813249" y="0"/>
                  <a:pt x="1886579" y="73330"/>
                  <a:pt x="1886579" y="163787"/>
                </a:cubicBezTo>
                <a:lnTo>
                  <a:pt x="1886579" y="1474081"/>
                </a:lnTo>
                <a:cubicBezTo>
                  <a:pt x="1886579" y="1564538"/>
                  <a:pt x="1813249" y="1637868"/>
                  <a:pt x="1722792" y="1637868"/>
                </a:cubicBezTo>
                <a:lnTo>
                  <a:pt x="163787" y="1637868"/>
                </a:lnTo>
                <a:cubicBezTo>
                  <a:pt x="73330" y="1637868"/>
                  <a:pt x="0" y="1564538"/>
                  <a:pt x="0" y="1474081"/>
                </a:cubicBezTo>
                <a:lnTo>
                  <a:pt x="0" y="16378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4552" tIns="44552" rIns="44552" bIns="44552" numCol="1" spcCol="1270" anchor="ctr" anchorCtr="0">
            <a:noAutofit/>
          </a:bodyPr>
          <a:lstStyle/>
          <a:p>
            <a:pPr algn="ctr" defTabSz="685800">
              <a:lnSpc>
                <a:spcPts val="1575"/>
              </a:lnSpc>
              <a:spcBef>
                <a:spcPct val="0"/>
              </a:spcBef>
              <a:buClrTx/>
              <a:defRPr/>
            </a:pPr>
            <a:r>
              <a:rPr lang="zh-TW" altLang="en-US" sz="1350" b="1" kern="1200" dirty="0">
                <a:solidFill>
                  <a:prstClr val="black">
                    <a:hueOff val="0"/>
                    <a:satOff val="0"/>
                    <a:lumOff val="0"/>
                    <a:alphaOff val="0"/>
                  </a:prstClr>
                </a:solidFill>
                <a:latin typeface="微軟正黑體" pitchFamily="34" charset="-120"/>
                <a:ea typeface="微軟正黑體" pitchFamily="34" charset="-120"/>
              </a:rPr>
              <a:t>總召集人：</a:t>
            </a:r>
            <a:endParaRPr lang="en-US" altLang="zh-TW" sz="1350" b="1" kern="1200" dirty="0">
              <a:solidFill>
                <a:prstClr val="black">
                  <a:hueOff val="0"/>
                  <a:satOff val="0"/>
                  <a:lumOff val="0"/>
                  <a:alphaOff val="0"/>
                </a:prstClr>
              </a:solidFill>
              <a:latin typeface="微軟正黑體" pitchFamily="34" charset="-120"/>
              <a:ea typeface="微軟正黑體" pitchFamily="34" charset="-120"/>
            </a:endParaRPr>
          </a:p>
          <a:p>
            <a:pPr algn="ctr" defTabSz="685800">
              <a:lnSpc>
                <a:spcPts val="1575"/>
              </a:lnSpc>
              <a:spcBef>
                <a:spcPct val="0"/>
              </a:spcBef>
              <a:buClrTx/>
              <a:defRPr/>
            </a:pPr>
            <a:r>
              <a:rPr lang="zh-TW" altLang="en-US" sz="1350" b="1" kern="1200" dirty="0">
                <a:solidFill>
                  <a:prstClr val="black">
                    <a:hueOff val="0"/>
                    <a:satOff val="0"/>
                    <a:lumOff val="0"/>
                    <a:alphaOff val="0"/>
                  </a:prstClr>
                </a:solidFill>
                <a:latin typeface="微軟正黑體" pitchFamily="34" charset="-120"/>
                <a:ea typeface="微軟正黑體" pitchFamily="34" charset="-120"/>
              </a:rPr>
              <a:t>中原大學、國立臺灣師範大學</a:t>
            </a:r>
            <a:endParaRPr lang="en-US" altLang="zh-TW" sz="1350" b="1" kern="1200" dirty="0">
              <a:solidFill>
                <a:prstClr val="black">
                  <a:hueOff val="0"/>
                  <a:satOff val="0"/>
                  <a:lumOff val="0"/>
                  <a:alphaOff val="0"/>
                </a:prstClr>
              </a:solidFill>
              <a:latin typeface="微軟正黑體" pitchFamily="34" charset="-120"/>
              <a:ea typeface="微軟正黑體" pitchFamily="34" charset="-120"/>
            </a:endParaRPr>
          </a:p>
          <a:p>
            <a:pPr algn="ctr" defTabSz="685800">
              <a:lnSpc>
                <a:spcPts val="1575"/>
              </a:lnSpc>
              <a:spcBef>
                <a:spcPct val="0"/>
              </a:spcBef>
              <a:buClrTx/>
              <a:defRPr/>
            </a:pPr>
            <a:r>
              <a:rPr lang="zh-TW" altLang="en-US" sz="1350" b="1" kern="1200" dirty="0">
                <a:solidFill>
                  <a:prstClr val="black">
                    <a:hueOff val="0"/>
                    <a:satOff val="0"/>
                    <a:lumOff val="0"/>
                    <a:alphaOff val="0"/>
                  </a:prstClr>
                </a:solidFill>
                <a:latin typeface="微軟正黑體" pitchFamily="34" charset="-120"/>
                <a:ea typeface="微軟正黑體" pitchFamily="34" charset="-120"/>
              </a:rPr>
              <a:t>陳昭珍教授</a:t>
            </a:r>
            <a:endParaRPr lang="en-US" altLang="zh-TW" sz="1350" b="1" kern="1200" dirty="0">
              <a:solidFill>
                <a:prstClr val="black">
                  <a:hueOff val="0"/>
                  <a:satOff val="0"/>
                  <a:lumOff val="0"/>
                  <a:alphaOff val="0"/>
                </a:prstClr>
              </a:solidFill>
              <a:latin typeface="微軟正黑體" pitchFamily="34" charset="-120"/>
              <a:ea typeface="微軟正黑體" pitchFamily="34" charset="-120"/>
            </a:endParaRPr>
          </a:p>
        </p:txBody>
      </p:sp>
      <p:sp>
        <p:nvSpPr>
          <p:cNvPr id="7" name="手繪多邊形 6"/>
          <p:cNvSpPr/>
          <p:nvPr/>
        </p:nvSpPr>
        <p:spPr>
          <a:xfrm>
            <a:off x="3347663" y="1021069"/>
            <a:ext cx="1215000" cy="270000"/>
          </a:xfrm>
          <a:custGeom>
            <a:avLst/>
            <a:gdLst>
              <a:gd name="connsiteX0" fmla="*/ 0 w 1708164"/>
              <a:gd name="connsiteY0" fmla="*/ 63416 h 634161"/>
              <a:gd name="connsiteX1" fmla="*/ 63416 w 1708164"/>
              <a:gd name="connsiteY1" fmla="*/ 0 h 634161"/>
              <a:gd name="connsiteX2" fmla="*/ 1644748 w 1708164"/>
              <a:gd name="connsiteY2" fmla="*/ 0 h 634161"/>
              <a:gd name="connsiteX3" fmla="*/ 1708164 w 1708164"/>
              <a:gd name="connsiteY3" fmla="*/ 63416 h 634161"/>
              <a:gd name="connsiteX4" fmla="*/ 1708164 w 1708164"/>
              <a:gd name="connsiteY4" fmla="*/ 570745 h 634161"/>
              <a:gd name="connsiteX5" fmla="*/ 1644748 w 1708164"/>
              <a:gd name="connsiteY5" fmla="*/ 634161 h 634161"/>
              <a:gd name="connsiteX6" fmla="*/ 63416 w 1708164"/>
              <a:gd name="connsiteY6" fmla="*/ 634161 h 634161"/>
              <a:gd name="connsiteX7" fmla="*/ 0 w 1708164"/>
              <a:gd name="connsiteY7" fmla="*/ 570745 h 634161"/>
              <a:gd name="connsiteX8" fmla="*/ 0 w 1708164"/>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164" h="634161">
                <a:moveTo>
                  <a:pt x="0" y="63416"/>
                </a:moveTo>
                <a:cubicBezTo>
                  <a:pt x="0" y="28392"/>
                  <a:pt x="28392" y="0"/>
                  <a:pt x="63416" y="0"/>
                </a:cubicBezTo>
                <a:lnTo>
                  <a:pt x="1644748" y="0"/>
                </a:lnTo>
                <a:cubicBezTo>
                  <a:pt x="1679772" y="0"/>
                  <a:pt x="1708164" y="28392"/>
                  <a:pt x="1708164" y="63416"/>
                </a:cubicBezTo>
                <a:lnTo>
                  <a:pt x="1708164" y="570745"/>
                </a:lnTo>
                <a:cubicBezTo>
                  <a:pt x="1708164" y="605769"/>
                  <a:pt x="1679772" y="634161"/>
                  <a:pt x="1644748" y="634161"/>
                </a:cubicBezTo>
                <a:lnTo>
                  <a:pt x="63416" y="634161"/>
                </a:lnTo>
                <a:cubicBezTo>
                  <a:pt x="28392" y="634161"/>
                  <a:pt x="0" y="605769"/>
                  <a:pt x="0" y="570745"/>
                </a:cubicBezTo>
                <a:lnTo>
                  <a:pt x="0" y="63416"/>
                </a:lnTo>
                <a:close/>
              </a:path>
            </a:pathLst>
          </a:custGeom>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22503" tIns="22503" rIns="22503" bIns="22503" numCol="1" spcCol="1270" anchor="ctr" anchorCtr="0">
            <a:noAutofit/>
          </a:bodyPr>
          <a:lstStyle/>
          <a:p>
            <a:pPr algn="ctr" defTabSz="600075">
              <a:lnSpc>
                <a:spcPct val="90000"/>
              </a:lnSpc>
              <a:spcBef>
                <a:spcPct val="0"/>
              </a:spcBef>
              <a:spcAft>
                <a:spcPct val="35000"/>
              </a:spcAft>
              <a:buClrTx/>
              <a:defRPr/>
            </a:pPr>
            <a:r>
              <a:rPr lang="zh-TW" altLang="en-US" sz="1350" b="1" kern="1200" dirty="0">
                <a:solidFill>
                  <a:schemeClr val="accent2">
                    <a:lumMod val="50000"/>
                  </a:schemeClr>
                </a:solidFill>
                <a:latin typeface="微軟正黑體" pitchFamily="34" charset="-120"/>
                <a:ea typeface="微軟正黑體" pitchFamily="34" charset="-120"/>
              </a:rPr>
              <a:t>北一區輔導團</a:t>
            </a:r>
          </a:p>
        </p:txBody>
      </p:sp>
      <p:sp>
        <p:nvSpPr>
          <p:cNvPr id="9" name="手繪多邊形 8"/>
          <p:cNvSpPr/>
          <p:nvPr/>
        </p:nvSpPr>
        <p:spPr>
          <a:xfrm>
            <a:off x="4806939" y="897564"/>
            <a:ext cx="3105000" cy="404845"/>
          </a:xfrm>
          <a:custGeom>
            <a:avLst/>
            <a:gdLst>
              <a:gd name="connsiteX0" fmla="*/ 0 w 3698645"/>
              <a:gd name="connsiteY0" fmla="*/ 116508 h 1165081"/>
              <a:gd name="connsiteX1" fmla="*/ 116508 w 3698645"/>
              <a:gd name="connsiteY1" fmla="*/ 0 h 1165081"/>
              <a:gd name="connsiteX2" fmla="*/ 3582137 w 3698645"/>
              <a:gd name="connsiteY2" fmla="*/ 0 h 1165081"/>
              <a:gd name="connsiteX3" fmla="*/ 3698645 w 3698645"/>
              <a:gd name="connsiteY3" fmla="*/ 116508 h 1165081"/>
              <a:gd name="connsiteX4" fmla="*/ 3698645 w 3698645"/>
              <a:gd name="connsiteY4" fmla="*/ 1048573 h 1165081"/>
              <a:gd name="connsiteX5" fmla="*/ 3582137 w 3698645"/>
              <a:gd name="connsiteY5" fmla="*/ 1165081 h 1165081"/>
              <a:gd name="connsiteX6" fmla="*/ 116508 w 3698645"/>
              <a:gd name="connsiteY6" fmla="*/ 1165081 h 1165081"/>
              <a:gd name="connsiteX7" fmla="*/ 0 w 3698645"/>
              <a:gd name="connsiteY7" fmla="*/ 1048573 h 1165081"/>
              <a:gd name="connsiteX8" fmla="*/ 0 w 3698645"/>
              <a:gd name="connsiteY8" fmla="*/ 116508 h 116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8645" h="1165081">
                <a:moveTo>
                  <a:pt x="0" y="116508"/>
                </a:moveTo>
                <a:cubicBezTo>
                  <a:pt x="0" y="52162"/>
                  <a:pt x="52162" y="0"/>
                  <a:pt x="116508" y="0"/>
                </a:cubicBezTo>
                <a:lnTo>
                  <a:pt x="3582137" y="0"/>
                </a:lnTo>
                <a:cubicBezTo>
                  <a:pt x="3646483" y="0"/>
                  <a:pt x="3698645" y="52162"/>
                  <a:pt x="3698645" y="116508"/>
                </a:cubicBezTo>
                <a:lnTo>
                  <a:pt x="3698645" y="1048573"/>
                </a:lnTo>
                <a:cubicBezTo>
                  <a:pt x="3698645" y="1112919"/>
                  <a:pt x="3646483" y="1165081"/>
                  <a:pt x="3582137" y="1165081"/>
                </a:cubicBezTo>
                <a:lnTo>
                  <a:pt x="116508" y="1165081"/>
                </a:lnTo>
                <a:cubicBezTo>
                  <a:pt x="52162" y="1165081"/>
                  <a:pt x="0" y="1112919"/>
                  <a:pt x="0" y="1048573"/>
                </a:cubicBezTo>
                <a:lnTo>
                  <a:pt x="0" y="11650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213" tIns="33213" rIns="33213" bIns="33213" numCol="1" spcCol="1270" anchor="ctr" anchorCtr="0">
            <a:noAutofit/>
          </a:bodyPr>
          <a:lstStyle/>
          <a:p>
            <a:pPr defTabSz="533400">
              <a:spcBef>
                <a:spcPct val="0"/>
              </a:spcBef>
              <a:buClrTx/>
              <a:defRPr/>
            </a:pPr>
            <a:r>
              <a:rPr lang="zh-TW" altLang="en-US" sz="1200" b="1" kern="1200" dirty="0">
                <a:solidFill>
                  <a:prstClr val="black">
                    <a:hueOff val="0"/>
                    <a:satOff val="0"/>
                    <a:lumOff val="0"/>
                    <a:alphaOff val="0"/>
                  </a:prstClr>
                </a:solidFill>
                <a:latin typeface="微軟正黑體" pitchFamily="34" charset="-120"/>
                <a:ea typeface="微軟正黑體" pitchFamily="34" charset="-120"/>
              </a:rPr>
              <a:t>召集人：國立政治大學林巧敏教授、輔仁大學黃元鶴教授</a:t>
            </a:r>
            <a:endParaRPr lang="zh-TW" altLang="en-US" sz="1200" b="1" kern="1200" dirty="0">
              <a:solidFill>
                <a:prstClr val="white"/>
              </a:solidFill>
              <a:latin typeface="微軟正黑體" pitchFamily="34" charset="-120"/>
              <a:ea typeface="微軟正黑體" pitchFamily="34" charset="-120"/>
            </a:endParaRPr>
          </a:p>
        </p:txBody>
      </p:sp>
      <p:sp>
        <p:nvSpPr>
          <p:cNvPr id="11" name="手繪多邊形 10"/>
          <p:cNvSpPr/>
          <p:nvPr/>
        </p:nvSpPr>
        <p:spPr>
          <a:xfrm>
            <a:off x="3357000" y="1857020"/>
            <a:ext cx="1215000" cy="270000"/>
          </a:xfrm>
          <a:custGeom>
            <a:avLst/>
            <a:gdLst>
              <a:gd name="connsiteX0" fmla="*/ 0 w 1691727"/>
              <a:gd name="connsiteY0" fmla="*/ 63416 h 634161"/>
              <a:gd name="connsiteX1" fmla="*/ 63416 w 1691727"/>
              <a:gd name="connsiteY1" fmla="*/ 0 h 634161"/>
              <a:gd name="connsiteX2" fmla="*/ 1628311 w 1691727"/>
              <a:gd name="connsiteY2" fmla="*/ 0 h 634161"/>
              <a:gd name="connsiteX3" fmla="*/ 1691727 w 1691727"/>
              <a:gd name="connsiteY3" fmla="*/ 63416 h 634161"/>
              <a:gd name="connsiteX4" fmla="*/ 1691727 w 1691727"/>
              <a:gd name="connsiteY4" fmla="*/ 570745 h 634161"/>
              <a:gd name="connsiteX5" fmla="*/ 1628311 w 1691727"/>
              <a:gd name="connsiteY5" fmla="*/ 634161 h 634161"/>
              <a:gd name="connsiteX6" fmla="*/ 63416 w 1691727"/>
              <a:gd name="connsiteY6" fmla="*/ 634161 h 634161"/>
              <a:gd name="connsiteX7" fmla="*/ 0 w 1691727"/>
              <a:gd name="connsiteY7" fmla="*/ 570745 h 634161"/>
              <a:gd name="connsiteX8" fmla="*/ 0 w 1691727"/>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727" h="634161">
                <a:moveTo>
                  <a:pt x="0" y="63416"/>
                </a:moveTo>
                <a:cubicBezTo>
                  <a:pt x="0" y="28392"/>
                  <a:pt x="28392" y="0"/>
                  <a:pt x="63416" y="0"/>
                </a:cubicBezTo>
                <a:lnTo>
                  <a:pt x="1628311" y="0"/>
                </a:lnTo>
                <a:cubicBezTo>
                  <a:pt x="1663335" y="0"/>
                  <a:pt x="1691727" y="28392"/>
                  <a:pt x="1691727" y="63416"/>
                </a:cubicBezTo>
                <a:lnTo>
                  <a:pt x="1691727" y="570745"/>
                </a:lnTo>
                <a:cubicBezTo>
                  <a:pt x="1691727" y="605769"/>
                  <a:pt x="1663335" y="634161"/>
                  <a:pt x="1628311" y="634161"/>
                </a:cubicBezTo>
                <a:lnTo>
                  <a:pt x="63416" y="634161"/>
                </a:lnTo>
                <a:cubicBezTo>
                  <a:pt x="28392" y="634161"/>
                  <a:pt x="0" y="605769"/>
                  <a:pt x="0" y="570745"/>
                </a:cubicBezTo>
                <a:lnTo>
                  <a:pt x="0" y="63416"/>
                </a:lnTo>
                <a:close/>
              </a:path>
            </a:pathLst>
          </a:custGeom>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22503" tIns="22503" rIns="22503" bIns="22503" numCol="1" spcCol="1270" anchor="ctr" anchorCtr="0">
            <a:noAutofit/>
          </a:bodyPr>
          <a:lstStyle/>
          <a:p>
            <a:pPr algn="ctr" defTabSz="600075">
              <a:lnSpc>
                <a:spcPct val="90000"/>
              </a:lnSpc>
              <a:spcBef>
                <a:spcPct val="0"/>
              </a:spcBef>
              <a:spcAft>
                <a:spcPct val="35000"/>
              </a:spcAft>
              <a:buClrTx/>
              <a:defRPr/>
            </a:pPr>
            <a:r>
              <a:rPr lang="zh-TW" altLang="en-US" sz="1350" b="1" kern="1200" dirty="0">
                <a:solidFill>
                  <a:schemeClr val="accent2">
                    <a:lumMod val="50000"/>
                  </a:schemeClr>
                </a:solidFill>
                <a:latin typeface="微軟正黑體" pitchFamily="34" charset="-120"/>
                <a:ea typeface="微軟正黑體" pitchFamily="34" charset="-120"/>
              </a:rPr>
              <a:t>桃竹區輔導團</a:t>
            </a:r>
          </a:p>
        </p:txBody>
      </p:sp>
      <p:sp>
        <p:nvSpPr>
          <p:cNvPr id="13" name="手繪多邊形 12"/>
          <p:cNvSpPr/>
          <p:nvPr/>
        </p:nvSpPr>
        <p:spPr>
          <a:xfrm>
            <a:off x="4813099" y="1816959"/>
            <a:ext cx="3092681" cy="314096"/>
          </a:xfrm>
          <a:custGeom>
            <a:avLst/>
            <a:gdLst>
              <a:gd name="connsiteX0" fmla="*/ 0 w 3698645"/>
              <a:gd name="connsiteY0" fmla="*/ 60363 h 603633"/>
              <a:gd name="connsiteX1" fmla="*/ 60363 w 3698645"/>
              <a:gd name="connsiteY1" fmla="*/ 0 h 603633"/>
              <a:gd name="connsiteX2" fmla="*/ 3638282 w 3698645"/>
              <a:gd name="connsiteY2" fmla="*/ 0 h 603633"/>
              <a:gd name="connsiteX3" fmla="*/ 3698645 w 3698645"/>
              <a:gd name="connsiteY3" fmla="*/ 60363 h 603633"/>
              <a:gd name="connsiteX4" fmla="*/ 3698645 w 3698645"/>
              <a:gd name="connsiteY4" fmla="*/ 543270 h 603633"/>
              <a:gd name="connsiteX5" fmla="*/ 3638282 w 3698645"/>
              <a:gd name="connsiteY5" fmla="*/ 603633 h 603633"/>
              <a:gd name="connsiteX6" fmla="*/ 60363 w 3698645"/>
              <a:gd name="connsiteY6" fmla="*/ 603633 h 603633"/>
              <a:gd name="connsiteX7" fmla="*/ 0 w 3698645"/>
              <a:gd name="connsiteY7" fmla="*/ 543270 h 603633"/>
              <a:gd name="connsiteX8" fmla="*/ 0 w 3698645"/>
              <a:gd name="connsiteY8" fmla="*/ 60363 h 60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8645" h="603633">
                <a:moveTo>
                  <a:pt x="0" y="60363"/>
                </a:moveTo>
                <a:cubicBezTo>
                  <a:pt x="0" y="27025"/>
                  <a:pt x="27025" y="0"/>
                  <a:pt x="60363" y="0"/>
                </a:cubicBezTo>
                <a:lnTo>
                  <a:pt x="3638282" y="0"/>
                </a:lnTo>
                <a:cubicBezTo>
                  <a:pt x="3671620" y="0"/>
                  <a:pt x="3698645" y="27025"/>
                  <a:pt x="3698645" y="60363"/>
                </a:cubicBezTo>
                <a:lnTo>
                  <a:pt x="3698645" y="543270"/>
                </a:lnTo>
                <a:cubicBezTo>
                  <a:pt x="3698645" y="576608"/>
                  <a:pt x="3671620" y="603633"/>
                  <a:pt x="3638282" y="603633"/>
                </a:cubicBezTo>
                <a:lnTo>
                  <a:pt x="60363" y="603633"/>
                </a:lnTo>
                <a:cubicBezTo>
                  <a:pt x="27025" y="603633"/>
                  <a:pt x="0" y="576608"/>
                  <a:pt x="0" y="543270"/>
                </a:cubicBezTo>
                <a:lnTo>
                  <a:pt x="0" y="60363"/>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0880" tIns="20880" rIns="20880" bIns="20880" numCol="1" spcCol="1270" anchor="ctr" anchorCtr="0">
            <a:noAutofit/>
          </a:bodyPr>
          <a:lstStyle/>
          <a:p>
            <a:pPr defTabSz="533400">
              <a:spcBef>
                <a:spcPct val="0"/>
              </a:spcBef>
              <a:buClrTx/>
              <a:defRPr/>
            </a:pPr>
            <a:r>
              <a:rPr lang="zh-TW" altLang="en-US" sz="1200" b="1" kern="1200" dirty="0">
                <a:solidFill>
                  <a:prstClr val="black">
                    <a:hueOff val="0"/>
                    <a:satOff val="0"/>
                    <a:lumOff val="0"/>
                    <a:alphaOff val="0"/>
                  </a:prstClr>
                </a:solidFill>
                <a:latin typeface="微軟正黑體" pitchFamily="34" charset="-120"/>
                <a:ea typeface="微軟正黑體" pitchFamily="34" charset="-120"/>
              </a:rPr>
              <a:t>召集人：國立臺灣師範大學柯皓仁教授</a:t>
            </a:r>
          </a:p>
        </p:txBody>
      </p:sp>
      <p:sp>
        <p:nvSpPr>
          <p:cNvPr id="15" name="手繪多邊形 14"/>
          <p:cNvSpPr/>
          <p:nvPr/>
        </p:nvSpPr>
        <p:spPr>
          <a:xfrm>
            <a:off x="3357000" y="2336536"/>
            <a:ext cx="1215000" cy="270000"/>
          </a:xfrm>
          <a:custGeom>
            <a:avLst/>
            <a:gdLst>
              <a:gd name="connsiteX0" fmla="*/ 0 w 1724589"/>
              <a:gd name="connsiteY0" fmla="*/ 63416 h 634161"/>
              <a:gd name="connsiteX1" fmla="*/ 63416 w 1724589"/>
              <a:gd name="connsiteY1" fmla="*/ 0 h 634161"/>
              <a:gd name="connsiteX2" fmla="*/ 1661173 w 1724589"/>
              <a:gd name="connsiteY2" fmla="*/ 0 h 634161"/>
              <a:gd name="connsiteX3" fmla="*/ 1724589 w 1724589"/>
              <a:gd name="connsiteY3" fmla="*/ 63416 h 634161"/>
              <a:gd name="connsiteX4" fmla="*/ 1724589 w 1724589"/>
              <a:gd name="connsiteY4" fmla="*/ 570745 h 634161"/>
              <a:gd name="connsiteX5" fmla="*/ 1661173 w 1724589"/>
              <a:gd name="connsiteY5" fmla="*/ 634161 h 634161"/>
              <a:gd name="connsiteX6" fmla="*/ 63416 w 1724589"/>
              <a:gd name="connsiteY6" fmla="*/ 634161 h 634161"/>
              <a:gd name="connsiteX7" fmla="*/ 0 w 1724589"/>
              <a:gd name="connsiteY7" fmla="*/ 570745 h 634161"/>
              <a:gd name="connsiteX8" fmla="*/ 0 w 1724589"/>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89" h="634161">
                <a:moveTo>
                  <a:pt x="0" y="63416"/>
                </a:moveTo>
                <a:cubicBezTo>
                  <a:pt x="0" y="28392"/>
                  <a:pt x="28392" y="0"/>
                  <a:pt x="63416" y="0"/>
                </a:cubicBezTo>
                <a:lnTo>
                  <a:pt x="1661173" y="0"/>
                </a:lnTo>
                <a:cubicBezTo>
                  <a:pt x="1696197" y="0"/>
                  <a:pt x="1724589" y="28392"/>
                  <a:pt x="1724589" y="63416"/>
                </a:cubicBezTo>
                <a:lnTo>
                  <a:pt x="1724589" y="570745"/>
                </a:lnTo>
                <a:cubicBezTo>
                  <a:pt x="1724589" y="605769"/>
                  <a:pt x="1696197" y="634161"/>
                  <a:pt x="1661173" y="634161"/>
                </a:cubicBezTo>
                <a:lnTo>
                  <a:pt x="63416" y="634161"/>
                </a:lnTo>
                <a:cubicBezTo>
                  <a:pt x="28392" y="634161"/>
                  <a:pt x="0" y="605769"/>
                  <a:pt x="0" y="570745"/>
                </a:cubicBezTo>
                <a:lnTo>
                  <a:pt x="0" y="63416"/>
                </a:lnTo>
                <a:close/>
              </a:path>
            </a:pathLst>
          </a:custGeom>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22503" tIns="22503" rIns="22503" bIns="22503" numCol="1" spcCol="1270" anchor="ctr" anchorCtr="0">
            <a:noAutofit/>
          </a:bodyPr>
          <a:lstStyle/>
          <a:p>
            <a:pPr algn="ctr" defTabSz="600075">
              <a:lnSpc>
                <a:spcPct val="90000"/>
              </a:lnSpc>
              <a:spcBef>
                <a:spcPct val="0"/>
              </a:spcBef>
              <a:spcAft>
                <a:spcPct val="35000"/>
              </a:spcAft>
              <a:buClrTx/>
              <a:defRPr/>
            </a:pPr>
            <a:r>
              <a:rPr lang="zh-TW" altLang="en-US" sz="1350" b="1" kern="1200" dirty="0">
                <a:solidFill>
                  <a:schemeClr val="accent2">
                    <a:lumMod val="50000"/>
                  </a:schemeClr>
                </a:solidFill>
                <a:latin typeface="微軟正黑體" pitchFamily="34" charset="-120"/>
                <a:ea typeface="微軟正黑體" pitchFamily="34" charset="-120"/>
              </a:rPr>
              <a:t>中一區輔導團</a:t>
            </a:r>
          </a:p>
        </p:txBody>
      </p:sp>
      <p:sp>
        <p:nvSpPr>
          <p:cNvPr id="17" name="手繪多邊形 16"/>
          <p:cNvSpPr/>
          <p:nvPr/>
        </p:nvSpPr>
        <p:spPr>
          <a:xfrm>
            <a:off x="4845866" y="2166531"/>
            <a:ext cx="3105000" cy="434760"/>
          </a:xfrm>
          <a:custGeom>
            <a:avLst/>
            <a:gdLst>
              <a:gd name="connsiteX0" fmla="*/ 0 w 3603293"/>
              <a:gd name="connsiteY0" fmla="*/ 63416 h 634161"/>
              <a:gd name="connsiteX1" fmla="*/ 63416 w 3603293"/>
              <a:gd name="connsiteY1" fmla="*/ 0 h 634161"/>
              <a:gd name="connsiteX2" fmla="*/ 3539877 w 3603293"/>
              <a:gd name="connsiteY2" fmla="*/ 0 h 634161"/>
              <a:gd name="connsiteX3" fmla="*/ 3603293 w 3603293"/>
              <a:gd name="connsiteY3" fmla="*/ 63416 h 634161"/>
              <a:gd name="connsiteX4" fmla="*/ 3603293 w 3603293"/>
              <a:gd name="connsiteY4" fmla="*/ 570745 h 634161"/>
              <a:gd name="connsiteX5" fmla="*/ 3539877 w 3603293"/>
              <a:gd name="connsiteY5" fmla="*/ 634161 h 634161"/>
              <a:gd name="connsiteX6" fmla="*/ 63416 w 3603293"/>
              <a:gd name="connsiteY6" fmla="*/ 634161 h 634161"/>
              <a:gd name="connsiteX7" fmla="*/ 0 w 3603293"/>
              <a:gd name="connsiteY7" fmla="*/ 570745 h 634161"/>
              <a:gd name="connsiteX8" fmla="*/ 0 w 3603293"/>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93" h="634161">
                <a:moveTo>
                  <a:pt x="0" y="63416"/>
                </a:moveTo>
                <a:cubicBezTo>
                  <a:pt x="0" y="28392"/>
                  <a:pt x="28392" y="0"/>
                  <a:pt x="63416" y="0"/>
                </a:cubicBezTo>
                <a:lnTo>
                  <a:pt x="3539877" y="0"/>
                </a:lnTo>
                <a:cubicBezTo>
                  <a:pt x="3574901" y="0"/>
                  <a:pt x="3603293" y="28392"/>
                  <a:pt x="3603293" y="63416"/>
                </a:cubicBezTo>
                <a:lnTo>
                  <a:pt x="3603293" y="570745"/>
                </a:lnTo>
                <a:cubicBezTo>
                  <a:pt x="3603293" y="605769"/>
                  <a:pt x="3574901" y="634161"/>
                  <a:pt x="3539877" y="634161"/>
                </a:cubicBezTo>
                <a:lnTo>
                  <a:pt x="63416" y="634161"/>
                </a:lnTo>
                <a:cubicBezTo>
                  <a:pt x="28392" y="634161"/>
                  <a:pt x="0" y="605769"/>
                  <a:pt x="0" y="570745"/>
                </a:cubicBezTo>
                <a:lnTo>
                  <a:pt x="0" y="6341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551" tIns="21551" rIns="21551" bIns="21551" numCol="1" spcCol="1270" anchor="ctr" anchorCtr="0">
            <a:noAutofit/>
          </a:bodyPr>
          <a:lstStyle/>
          <a:p>
            <a:pPr defTabSz="533400">
              <a:lnSpc>
                <a:spcPct val="90000"/>
              </a:lnSpc>
              <a:spcBef>
                <a:spcPct val="0"/>
              </a:spcBef>
              <a:spcAft>
                <a:spcPct val="35000"/>
              </a:spcAft>
              <a:buClrTx/>
              <a:defRPr/>
            </a:pPr>
            <a:r>
              <a:rPr lang="zh-TW" altLang="en-US" sz="1200" b="1" kern="1200" dirty="0">
                <a:solidFill>
                  <a:prstClr val="black">
                    <a:hueOff val="0"/>
                    <a:satOff val="0"/>
                    <a:lumOff val="0"/>
                    <a:alphaOff val="0"/>
                  </a:prstClr>
                </a:solidFill>
                <a:latin typeface="微軟正黑體" pitchFamily="34" charset="-120"/>
                <a:ea typeface="微軟正黑體" pitchFamily="34" charset="-120"/>
              </a:rPr>
              <a:t>召集人：國立公共資訊圖書館劉仲成館長、國立雲林科技大學王世豪助理教授</a:t>
            </a:r>
          </a:p>
        </p:txBody>
      </p:sp>
      <p:sp>
        <p:nvSpPr>
          <p:cNvPr id="19" name="手繪多邊形 18"/>
          <p:cNvSpPr/>
          <p:nvPr/>
        </p:nvSpPr>
        <p:spPr>
          <a:xfrm>
            <a:off x="3357000" y="3130367"/>
            <a:ext cx="1215000" cy="270000"/>
          </a:xfrm>
          <a:custGeom>
            <a:avLst/>
            <a:gdLst>
              <a:gd name="connsiteX0" fmla="*/ 0 w 1724589"/>
              <a:gd name="connsiteY0" fmla="*/ 63416 h 634161"/>
              <a:gd name="connsiteX1" fmla="*/ 63416 w 1724589"/>
              <a:gd name="connsiteY1" fmla="*/ 0 h 634161"/>
              <a:gd name="connsiteX2" fmla="*/ 1661173 w 1724589"/>
              <a:gd name="connsiteY2" fmla="*/ 0 h 634161"/>
              <a:gd name="connsiteX3" fmla="*/ 1724589 w 1724589"/>
              <a:gd name="connsiteY3" fmla="*/ 63416 h 634161"/>
              <a:gd name="connsiteX4" fmla="*/ 1724589 w 1724589"/>
              <a:gd name="connsiteY4" fmla="*/ 570745 h 634161"/>
              <a:gd name="connsiteX5" fmla="*/ 1661173 w 1724589"/>
              <a:gd name="connsiteY5" fmla="*/ 634161 h 634161"/>
              <a:gd name="connsiteX6" fmla="*/ 63416 w 1724589"/>
              <a:gd name="connsiteY6" fmla="*/ 634161 h 634161"/>
              <a:gd name="connsiteX7" fmla="*/ 0 w 1724589"/>
              <a:gd name="connsiteY7" fmla="*/ 570745 h 634161"/>
              <a:gd name="connsiteX8" fmla="*/ 0 w 1724589"/>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89" h="634161">
                <a:moveTo>
                  <a:pt x="0" y="63416"/>
                </a:moveTo>
                <a:cubicBezTo>
                  <a:pt x="0" y="28392"/>
                  <a:pt x="28392" y="0"/>
                  <a:pt x="63416" y="0"/>
                </a:cubicBezTo>
                <a:lnTo>
                  <a:pt x="1661173" y="0"/>
                </a:lnTo>
                <a:cubicBezTo>
                  <a:pt x="1696197" y="0"/>
                  <a:pt x="1724589" y="28392"/>
                  <a:pt x="1724589" y="63416"/>
                </a:cubicBezTo>
                <a:lnTo>
                  <a:pt x="1724589" y="570745"/>
                </a:lnTo>
                <a:cubicBezTo>
                  <a:pt x="1724589" y="605769"/>
                  <a:pt x="1696197" y="634161"/>
                  <a:pt x="1661173" y="634161"/>
                </a:cubicBezTo>
                <a:lnTo>
                  <a:pt x="63416" y="634161"/>
                </a:lnTo>
                <a:cubicBezTo>
                  <a:pt x="28392" y="634161"/>
                  <a:pt x="0" y="605769"/>
                  <a:pt x="0" y="570745"/>
                </a:cubicBezTo>
                <a:lnTo>
                  <a:pt x="0" y="63416"/>
                </a:lnTo>
                <a:close/>
              </a:path>
            </a:pathLst>
          </a:custGeom>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22503" tIns="22503" rIns="22503" bIns="22503" numCol="1" spcCol="1270" anchor="ctr" anchorCtr="0">
            <a:noAutofit/>
          </a:bodyPr>
          <a:lstStyle/>
          <a:p>
            <a:pPr algn="ctr" defTabSz="600075">
              <a:lnSpc>
                <a:spcPct val="90000"/>
              </a:lnSpc>
              <a:spcBef>
                <a:spcPct val="0"/>
              </a:spcBef>
              <a:spcAft>
                <a:spcPct val="35000"/>
              </a:spcAft>
              <a:buClrTx/>
              <a:defRPr/>
            </a:pPr>
            <a:r>
              <a:rPr lang="zh-TW" altLang="en-US" sz="1350" b="1" kern="1200" dirty="0">
                <a:solidFill>
                  <a:schemeClr val="accent2">
                    <a:lumMod val="50000"/>
                  </a:schemeClr>
                </a:solidFill>
                <a:latin typeface="微軟正黑體" pitchFamily="34" charset="-120"/>
                <a:ea typeface="微軟正黑體" pitchFamily="34" charset="-120"/>
              </a:rPr>
              <a:t>臺南市輔導團</a:t>
            </a:r>
          </a:p>
        </p:txBody>
      </p:sp>
      <p:sp>
        <p:nvSpPr>
          <p:cNvPr id="21" name="手繪多邊形 20"/>
          <p:cNvSpPr/>
          <p:nvPr/>
        </p:nvSpPr>
        <p:spPr>
          <a:xfrm>
            <a:off x="4809971" y="3100318"/>
            <a:ext cx="3114287" cy="349013"/>
          </a:xfrm>
          <a:custGeom>
            <a:avLst/>
            <a:gdLst>
              <a:gd name="connsiteX0" fmla="*/ 0 w 3603293"/>
              <a:gd name="connsiteY0" fmla="*/ 63416 h 634161"/>
              <a:gd name="connsiteX1" fmla="*/ 63416 w 3603293"/>
              <a:gd name="connsiteY1" fmla="*/ 0 h 634161"/>
              <a:gd name="connsiteX2" fmla="*/ 3539877 w 3603293"/>
              <a:gd name="connsiteY2" fmla="*/ 0 h 634161"/>
              <a:gd name="connsiteX3" fmla="*/ 3603293 w 3603293"/>
              <a:gd name="connsiteY3" fmla="*/ 63416 h 634161"/>
              <a:gd name="connsiteX4" fmla="*/ 3603293 w 3603293"/>
              <a:gd name="connsiteY4" fmla="*/ 570745 h 634161"/>
              <a:gd name="connsiteX5" fmla="*/ 3539877 w 3603293"/>
              <a:gd name="connsiteY5" fmla="*/ 634161 h 634161"/>
              <a:gd name="connsiteX6" fmla="*/ 63416 w 3603293"/>
              <a:gd name="connsiteY6" fmla="*/ 634161 h 634161"/>
              <a:gd name="connsiteX7" fmla="*/ 0 w 3603293"/>
              <a:gd name="connsiteY7" fmla="*/ 570745 h 634161"/>
              <a:gd name="connsiteX8" fmla="*/ 0 w 3603293"/>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93" h="634161">
                <a:moveTo>
                  <a:pt x="0" y="63416"/>
                </a:moveTo>
                <a:cubicBezTo>
                  <a:pt x="0" y="28392"/>
                  <a:pt x="28392" y="0"/>
                  <a:pt x="63416" y="0"/>
                </a:cubicBezTo>
                <a:lnTo>
                  <a:pt x="3539877" y="0"/>
                </a:lnTo>
                <a:cubicBezTo>
                  <a:pt x="3574901" y="0"/>
                  <a:pt x="3603293" y="28392"/>
                  <a:pt x="3603293" y="63416"/>
                </a:cubicBezTo>
                <a:lnTo>
                  <a:pt x="3603293" y="570745"/>
                </a:lnTo>
                <a:cubicBezTo>
                  <a:pt x="3603293" y="605769"/>
                  <a:pt x="3574901" y="634161"/>
                  <a:pt x="3539877" y="634161"/>
                </a:cubicBezTo>
                <a:lnTo>
                  <a:pt x="63416" y="634161"/>
                </a:lnTo>
                <a:cubicBezTo>
                  <a:pt x="28392" y="634161"/>
                  <a:pt x="0" y="605769"/>
                  <a:pt x="0" y="570745"/>
                </a:cubicBezTo>
                <a:lnTo>
                  <a:pt x="0" y="6341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551" tIns="21551" rIns="21551" bIns="21551" numCol="1" spcCol="1270" anchor="ctr" anchorCtr="0">
            <a:noAutofit/>
          </a:bodyPr>
          <a:lstStyle/>
          <a:p>
            <a:pPr defTabSz="533400">
              <a:lnSpc>
                <a:spcPct val="90000"/>
              </a:lnSpc>
              <a:spcBef>
                <a:spcPct val="0"/>
              </a:spcBef>
              <a:spcAft>
                <a:spcPct val="35000"/>
              </a:spcAft>
              <a:defRPr/>
            </a:pPr>
            <a:r>
              <a:rPr lang="zh-TW" altLang="en-US" sz="1200" b="1" kern="1200" dirty="0">
                <a:solidFill>
                  <a:prstClr val="black">
                    <a:hueOff val="0"/>
                    <a:satOff val="0"/>
                    <a:lumOff val="0"/>
                    <a:alphaOff val="0"/>
                  </a:prstClr>
                </a:solidFill>
                <a:latin typeface="微軟正黑體" pitchFamily="34" charset="-120"/>
                <a:ea typeface="微軟正黑體" pitchFamily="34" charset="-120"/>
              </a:rPr>
              <a:t>召集人：國立臺南大學陳海泓</a:t>
            </a:r>
            <a:r>
              <a:rPr lang="zh-TW" altLang="en-US" sz="1200" b="1" dirty="0">
                <a:solidFill>
                  <a:prstClr val="black">
                    <a:hueOff val="0"/>
                    <a:satOff val="0"/>
                    <a:lumOff val="0"/>
                    <a:alphaOff val="0"/>
                  </a:prstClr>
                </a:solidFill>
                <a:latin typeface="微軟正黑體" pitchFamily="34" charset="-120"/>
              </a:rPr>
              <a:t>教授、國立臺南大學黃秀霜教授</a:t>
            </a:r>
            <a:endParaRPr lang="zh-TW" altLang="en-US" sz="1200" b="1" kern="1200" dirty="0">
              <a:solidFill>
                <a:prstClr val="black">
                  <a:hueOff val="0"/>
                  <a:satOff val="0"/>
                  <a:lumOff val="0"/>
                  <a:alphaOff val="0"/>
                </a:prstClr>
              </a:solidFill>
              <a:latin typeface="微軟正黑體" pitchFamily="34" charset="-120"/>
              <a:ea typeface="微軟正黑體" pitchFamily="34" charset="-120"/>
            </a:endParaRPr>
          </a:p>
        </p:txBody>
      </p:sp>
      <p:sp>
        <p:nvSpPr>
          <p:cNvPr id="23" name="手繪多邊形 22"/>
          <p:cNvSpPr/>
          <p:nvPr/>
        </p:nvSpPr>
        <p:spPr>
          <a:xfrm>
            <a:off x="3383666" y="4214638"/>
            <a:ext cx="1215000" cy="270000"/>
          </a:xfrm>
          <a:custGeom>
            <a:avLst/>
            <a:gdLst>
              <a:gd name="connsiteX0" fmla="*/ 0 w 1724589"/>
              <a:gd name="connsiteY0" fmla="*/ 79490 h 794896"/>
              <a:gd name="connsiteX1" fmla="*/ 79490 w 1724589"/>
              <a:gd name="connsiteY1" fmla="*/ 0 h 794896"/>
              <a:gd name="connsiteX2" fmla="*/ 1645099 w 1724589"/>
              <a:gd name="connsiteY2" fmla="*/ 0 h 794896"/>
              <a:gd name="connsiteX3" fmla="*/ 1724589 w 1724589"/>
              <a:gd name="connsiteY3" fmla="*/ 79490 h 794896"/>
              <a:gd name="connsiteX4" fmla="*/ 1724589 w 1724589"/>
              <a:gd name="connsiteY4" fmla="*/ 715406 h 794896"/>
              <a:gd name="connsiteX5" fmla="*/ 1645099 w 1724589"/>
              <a:gd name="connsiteY5" fmla="*/ 794896 h 794896"/>
              <a:gd name="connsiteX6" fmla="*/ 79490 w 1724589"/>
              <a:gd name="connsiteY6" fmla="*/ 794896 h 794896"/>
              <a:gd name="connsiteX7" fmla="*/ 0 w 1724589"/>
              <a:gd name="connsiteY7" fmla="*/ 715406 h 794896"/>
              <a:gd name="connsiteX8" fmla="*/ 0 w 1724589"/>
              <a:gd name="connsiteY8" fmla="*/ 79490 h 79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89" h="794896">
                <a:moveTo>
                  <a:pt x="0" y="79490"/>
                </a:moveTo>
                <a:cubicBezTo>
                  <a:pt x="0" y="35589"/>
                  <a:pt x="35589" y="0"/>
                  <a:pt x="79490" y="0"/>
                </a:cubicBezTo>
                <a:lnTo>
                  <a:pt x="1645099" y="0"/>
                </a:lnTo>
                <a:cubicBezTo>
                  <a:pt x="1689000" y="0"/>
                  <a:pt x="1724589" y="35589"/>
                  <a:pt x="1724589" y="79490"/>
                </a:cubicBezTo>
                <a:lnTo>
                  <a:pt x="1724589" y="715406"/>
                </a:lnTo>
                <a:cubicBezTo>
                  <a:pt x="1724589" y="759307"/>
                  <a:pt x="1689000" y="794896"/>
                  <a:pt x="1645099" y="794896"/>
                </a:cubicBezTo>
                <a:lnTo>
                  <a:pt x="79490" y="794896"/>
                </a:lnTo>
                <a:cubicBezTo>
                  <a:pt x="35589" y="794896"/>
                  <a:pt x="0" y="759307"/>
                  <a:pt x="0" y="715406"/>
                </a:cubicBezTo>
                <a:lnTo>
                  <a:pt x="0" y="79490"/>
                </a:lnTo>
                <a:close/>
              </a:path>
            </a:pathLst>
          </a:custGeom>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26034" tIns="26034" rIns="26034" bIns="26034" numCol="1" spcCol="1270" anchor="ctr" anchorCtr="0">
            <a:noAutofit/>
          </a:bodyPr>
          <a:lstStyle/>
          <a:p>
            <a:pPr algn="ctr" defTabSz="600075">
              <a:lnSpc>
                <a:spcPts val="825"/>
              </a:lnSpc>
              <a:spcBef>
                <a:spcPct val="0"/>
              </a:spcBef>
              <a:spcAft>
                <a:spcPct val="35000"/>
              </a:spcAft>
              <a:buClrTx/>
              <a:defRPr/>
            </a:pPr>
            <a:r>
              <a:rPr lang="zh-TW" altLang="en-US" sz="1350" b="1" kern="1200" dirty="0">
                <a:solidFill>
                  <a:schemeClr val="accent2">
                    <a:lumMod val="50000"/>
                  </a:schemeClr>
                </a:solidFill>
                <a:latin typeface="微軟正黑體" pitchFamily="34" charset="-120"/>
                <a:ea typeface="微軟正黑體" pitchFamily="34" charset="-120"/>
              </a:rPr>
              <a:t>花蓮區輔導團</a:t>
            </a:r>
          </a:p>
        </p:txBody>
      </p:sp>
      <p:sp>
        <p:nvSpPr>
          <p:cNvPr id="25" name="手繪多邊形 24"/>
          <p:cNvSpPr/>
          <p:nvPr/>
        </p:nvSpPr>
        <p:spPr>
          <a:xfrm>
            <a:off x="4813099" y="4243100"/>
            <a:ext cx="3105000" cy="293442"/>
          </a:xfrm>
          <a:custGeom>
            <a:avLst/>
            <a:gdLst>
              <a:gd name="connsiteX0" fmla="*/ 0 w 3603293"/>
              <a:gd name="connsiteY0" fmla="*/ 63416 h 634161"/>
              <a:gd name="connsiteX1" fmla="*/ 63416 w 3603293"/>
              <a:gd name="connsiteY1" fmla="*/ 0 h 634161"/>
              <a:gd name="connsiteX2" fmla="*/ 3539877 w 3603293"/>
              <a:gd name="connsiteY2" fmla="*/ 0 h 634161"/>
              <a:gd name="connsiteX3" fmla="*/ 3603293 w 3603293"/>
              <a:gd name="connsiteY3" fmla="*/ 63416 h 634161"/>
              <a:gd name="connsiteX4" fmla="*/ 3603293 w 3603293"/>
              <a:gd name="connsiteY4" fmla="*/ 570745 h 634161"/>
              <a:gd name="connsiteX5" fmla="*/ 3539877 w 3603293"/>
              <a:gd name="connsiteY5" fmla="*/ 634161 h 634161"/>
              <a:gd name="connsiteX6" fmla="*/ 63416 w 3603293"/>
              <a:gd name="connsiteY6" fmla="*/ 634161 h 634161"/>
              <a:gd name="connsiteX7" fmla="*/ 0 w 3603293"/>
              <a:gd name="connsiteY7" fmla="*/ 570745 h 634161"/>
              <a:gd name="connsiteX8" fmla="*/ 0 w 3603293"/>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93" h="634161">
                <a:moveTo>
                  <a:pt x="0" y="63416"/>
                </a:moveTo>
                <a:cubicBezTo>
                  <a:pt x="0" y="28392"/>
                  <a:pt x="28392" y="0"/>
                  <a:pt x="63416" y="0"/>
                </a:cubicBezTo>
                <a:lnTo>
                  <a:pt x="3539877" y="0"/>
                </a:lnTo>
                <a:cubicBezTo>
                  <a:pt x="3574901" y="0"/>
                  <a:pt x="3603293" y="28392"/>
                  <a:pt x="3603293" y="63416"/>
                </a:cubicBezTo>
                <a:lnTo>
                  <a:pt x="3603293" y="570745"/>
                </a:lnTo>
                <a:cubicBezTo>
                  <a:pt x="3603293" y="605769"/>
                  <a:pt x="3574901" y="634161"/>
                  <a:pt x="3539877" y="634161"/>
                </a:cubicBezTo>
                <a:lnTo>
                  <a:pt x="63416" y="634161"/>
                </a:lnTo>
                <a:cubicBezTo>
                  <a:pt x="28392" y="634161"/>
                  <a:pt x="0" y="605769"/>
                  <a:pt x="0" y="570745"/>
                </a:cubicBezTo>
                <a:lnTo>
                  <a:pt x="0" y="6341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551" tIns="21551" rIns="21551" bIns="21551" numCol="1" spcCol="1270" anchor="ctr" anchorCtr="0">
            <a:noAutofit/>
          </a:bodyPr>
          <a:lstStyle/>
          <a:p>
            <a:pPr defTabSz="533400">
              <a:lnSpc>
                <a:spcPct val="90000"/>
              </a:lnSpc>
              <a:spcBef>
                <a:spcPct val="0"/>
              </a:spcBef>
              <a:spcAft>
                <a:spcPct val="35000"/>
              </a:spcAft>
              <a:buClrTx/>
              <a:defRPr/>
            </a:pPr>
            <a:r>
              <a:rPr lang="zh-TW" altLang="en-US" sz="1200" b="1" kern="1200" dirty="0">
                <a:solidFill>
                  <a:prstClr val="black">
                    <a:hueOff val="0"/>
                    <a:satOff val="0"/>
                    <a:lumOff val="0"/>
                    <a:alphaOff val="0"/>
                  </a:prstClr>
                </a:solidFill>
                <a:latin typeface="微軟正黑體" pitchFamily="34" charset="-120"/>
                <a:ea typeface="微軟正黑體" pitchFamily="34" charset="-120"/>
              </a:rPr>
              <a:t>召集人：國立東華大學林意雪教授</a:t>
            </a:r>
          </a:p>
        </p:txBody>
      </p:sp>
      <p:sp>
        <p:nvSpPr>
          <p:cNvPr id="27" name="手繪多邊形 26"/>
          <p:cNvSpPr/>
          <p:nvPr/>
        </p:nvSpPr>
        <p:spPr>
          <a:xfrm>
            <a:off x="3387086" y="4624008"/>
            <a:ext cx="1215000" cy="270000"/>
          </a:xfrm>
          <a:custGeom>
            <a:avLst/>
            <a:gdLst>
              <a:gd name="connsiteX0" fmla="*/ 0 w 1724589"/>
              <a:gd name="connsiteY0" fmla="*/ 85637 h 856371"/>
              <a:gd name="connsiteX1" fmla="*/ 85637 w 1724589"/>
              <a:gd name="connsiteY1" fmla="*/ 0 h 856371"/>
              <a:gd name="connsiteX2" fmla="*/ 1638952 w 1724589"/>
              <a:gd name="connsiteY2" fmla="*/ 0 h 856371"/>
              <a:gd name="connsiteX3" fmla="*/ 1724589 w 1724589"/>
              <a:gd name="connsiteY3" fmla="*/ 85637 h 856371"/>
              <a:gd name="connsiteX4" fmla="*/ 1724589 w 1724589"/>
              <a:gd name="connsiteY4" fmla="*/ 770734 h 856371"/>
              <a:gd name="connsiteX5" fmla="*/ 1638952 w 1724589"/>
              <a:gd name="connsiteY5" fmla="*/ 856371 h 856371"/>
              <a:gd name="connsiteX6" fmla="*/ 85637 w 1724589"/>
              <a:gd name="connsiteY6" fmla="*/ 856371 h 856371"/>
              <a:gd name="connsiteX7" fmla="*/ 0 w 1724589"/>
              <a:gd name="connsiteY7" fmla="*/ 770734 h 856371"/>
              <a:gd name="connsiteX8" fmla="*/ 0 w 1724589"/>
              <a:gd name="connsiteY8" fmla="*/ 85637 h 85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89" h="856371">
                <a:moveTo>
                  <a:pt x="0" y="85637"/>
                </a:moveTo>
                <a:cubicBezTo>
                  <a:pt x="0" y="38341"/>
                  <a:pt x="38341" y="0"/>
                  <a:pt x="85637" y="0"/>
                </a:cubicBezTo>
                <a:lnTo>
                  <a:pt x="1638952" y="0"/>
                </a:lnTo>
                <a:cubicBezTo>
                  <a:pt x="1686248" y="0"/>
                  <a:pt x="1724589" y="38341"/>
                  <a:pt x="1724589" y="85637"/>
                </a:cubicBezTo>
                <a:lnTo>
                  <a:pt x="1724589" y="770734"/>
                </a:lnTo>
                <a:cubicBezTo>
                  <a:pt x="1724589" y="818030"/>
                  <a:pt x="1686248" y="856371"/>
                  <a:pt x="1638952" y="856371"/>
                </a:cubicBezTo>
                <a:lnTo>
                  <a:pt x="85637" y="856371"/>
                </a:lnTo>
                <a:cubicBezTo>
                  <a:pt x="38341" y="856371"/>
                  <a:pt x="0" y="818030"/>
                  <a:pt x="0" y="770734"/>
                </a:cubicBezTo>
                <a:lnTo>
                  <a:pt x="0" y="85637"/>
                </a:lnTo>
                <a:close/>
              </a:path>
            </a:pathLst>
          </a:custGeom>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27384" tIns="27384" rIns="27384" bIns="27384" numCol="1" spcCol="1270" anchor="ctr" anchorCtr="0">
            <a:noAutofit/>
          </a:bodyPr>
          <a:lstStyle/>
          <a:p>
            <a:pPr algn="ctr" defTabSz="600075">
              <a:lnSpc>
                <a:spcPts val="825"/>
              </a:lnSpc>
              <a:spcBef>
                <a:spcPct val="0"/>
              </a:spcBef>
              <a:spcAft>
                <a:spcPct val="35000"/>
              </a:spcAft>
              <a:buClrTx/>
              <a:defRPr/>
            </a:pPr>
            <a:r>
              <a:rPr lang="zh-TW" altLang="en-US" sz="1350" b="1" kern="1200" dirty="0">
                <a:solidFill>
                  <a:schemeClr val="accent2">
                    <a:lumMod val="50000"/>
                  </a:schemeClr>
                </a:solidFill>
                <a:latin typeface="微軟正黑體" pitchFamily="34" charset="-120"/>
                <a:ea typeface="微軟正黑體" pitchFamily="34" charset="-120"/>
              </a:rPr>
              <a:t>臺東區輔導團</a:t>
            </a:r>
          </a:p>
        </p:txBody>
      </p:sp>
      <p:sp>
        <p:nvSpPr>
          <p:cNvPr id="29" name="手繪多邊形 28"/>
          <p:cNvSpPr/>
          <p:nvPr/>
        </p:nvSpPr>
        <p:spPr>
          <a:xfrm>
            <a:off x="4806939" y="4600893"/>
            <a:ext cx="3105000" cy="347121"/>
          </a:xfrm>
          <a:custGeom>
            <a:avLst/>
            <a:gdLst>
              <a:gd name="connsiteX0" fmla="*/ 0 w 3603293"/>
              <a:gd name="connsiteY0" fmla="*/ 63416 h 634161"/>
              <a:gd name="connsiteX1" fmla="*/ 63416 w 3603293"/>
              <a:gd name="connsiteY1" fmla="*/ 0 h 634161"/>
              <a:gd name="connsiteX2" fmla="*/ 3539877 w 3603293"/>
              <a:gd name="connsiteY2" fmla="*/ 0 h 634161"/>
              <a:gd name="connsiteX3" fmla="*/ 3603293 w 3603293"/>
              <a:gd name="connsiteY3" fmla="*/ 63416 h 634161"/>
              <a:gd name="connsiteX4" fmla="*/ 3603293 w 3603293"/>
              <a:gd name="connsiteY4" fmla="*/ 570745 h 634161"/>
              <a:gd name="connsiteX5" fmla="*/ 3539877 w 3603293"/>
              <a:gd name="connsiteY5" fmla="*/ 634161 h 634161"/>
              <a:gd name="connsiteX6" fmla="*/ 63416 w 3603293"/>
              <a:gd name="connsiteY6" fmla="*/ 634161 h 634161"/>
              <a:gd name="connsiteX7" fmla="*/ 0 w 3603293"/>
              <a:gd name="connsiteY7" fmla="*/ 570745 h 634161"/>
              <a:gd name="connsiteX8" fmla="*/ 0 w 3603293"/>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93" h="634161">
                <a:moveTo>
                  <a:pt x="0" y="63416"/>
                </a:moveTo>
                <a:cubicBezTo>
                  <a:pt x="0" y="28392"/>
                  <a:pt x="28392" y="0"/>
                  <a:pt x="63416" y="0"/>
                </a:cubicBezTo>
                <a:lnTo>
                  <a:pt x="3539877" y="0"/>
                </a:lnTo>
                <a:cubicBezTo>
                  <a:pt x="3574901" y="0"/>
                  <a:pt x="3603293" y="28392"/>
                  <a:pt x="3603293" y="63416"/>
                </a:cubicBezTo>
                <a:lnTo>
                  <a:pt x="3603293" y="570745"/>
                </a:lnTo>
                <a:cubicBezTo>
                  <a:pt x="3603293" y="605769"/>
                  <a:pt x="3574901" y="634161"/>
                  <a:pt x="3539877" y="634161"/>
                </a:cubicBezTo>
                <a:lnTo>
                  <a:pt x="63416" y="634161"/>
                </a:lnTo>
                <a:cubicBezTo>
                  <a:pt x="28392" y="634161"/>
                  <a:pt x="0" y="605769"/>
                  <a:pt x="0" y="570745"/>
                </a:cubicBezTo>
                <a:lnTo>
                  <a:pt x="0" y="6341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551" tIns="21551" rIns="21551" bIns="21551" numCol="1" spcCol="1270" anchor="ctr" anchorCtr="0">
            <a:noAutofit/>
          </a:bodyPr>
          <a:lstStyle/>
          <a:p>
            <a:pPr defTabSz="533400">
              <a:lnSpc>
                <a:spcPct val="90000"/>
              </a:lnSpc>
              <a:spcBef>
                <a:spcPct val="0"/>
              </a:spcBef>
              <a:spcAft>
                <a:spcPct val="35000"/>
              </a:spcAft>
              <a:buClrTx/>
              <a:defRPr/>
            </a:pPr>
            <a:r>
              <a:rPr lang="zh-TW" altLang="en-US" sz="1200" b="1" kern="1200" dirty="0">
                <a:solidFill>
                  <a:prstClr val="black">
                    <a:hueOff val="0"/>
                    <a:satOff val="0"/>
                    <a:lumOff val="0"/>
                    <a:alphaOff val="0"/>
                  </a:prstClr>
                </a:solidFill>
                <a:latin typeface="微軟正黑體" pitchFamily="34" charset="-120"/>
                <a:ea typeface="微軟正黑體" pitchFamily="34" charset="-120"/>
              </a:rPr>
              <a:t>召集人：國立臺東大學簡馨瑩教授、國立臺東大學圖書資訊館謝明哲館長</a:t>
            </a:r>
          </a:p>
        </p:txBody>
      </p:sp>
      <p:sp>
        <p:nvSpPr>
          <p:cNvPr id="30" name="手繪多邊形 29"/>
          <p:cNvSpPr/>
          <p:nvPr/>
        </p:nvSpPr>
        <p:spPr>
          <a:xfrm>
            <a:off x="3347663" y="1383618"/>
            <a:ext cx="1215000" cy="270000"/>
          </a:xfrm>
          <a:custGeom>
            <a:avLst/>
            <a:gdLst>
              <a:gd name="connsiteX0" fmla="*/ 0 w 1691727"/>
              <a:gd name="connsiteY0" fmla="*/ 63416 h 634161"/>
              <a:gd name="connsiteX1" fmla="*/ 63416 w 1691727"/>
              <a:gd name="connsiteY1" fmla="*/ 0 h 634161"/>
              <a:gd name="connsiteX2" fmla="*/ 1628311 w 1691727"/>
              <a:gd name="connsiteY2" fmla="*/ 0 h 634161"/>
              <a:gd name="connsiteX3" fmla="*/ 1691727 w 1691727"/>
              <a:gd name="connsiteY3" fmla="*/ 63416 h 634161"/>
              <a:gd name="connsiteX4" fmla="*/ 1691727 w 1691727"/>
              <a:gd name="connsiteY4" fmla="*/ 570745 h 634161"/>
              <a:gd name="connsiteX5" fmla="*/ 1628311 w 1691727"/>
              <a:gd name="connsiteY5" fmla="*/ 634161 h 634161"/>
              <a:gd name="connsiteX6" fmla="*/ 63416 w 1691727"/>
              <a:gd name="connsiteY6" fmla="*/ 634161 h 634161"/>
              <a:gd name="connsiteX7" fmla="*/ 0 w 1691727"/>
              <a:gd name="connsiteY7" fmla="*/ 570745 h 634161"/>
              <a:gd name="connsiteX8" fmla="*/ 0 w 1691727"/>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727" h="634161">
                <a:moveTo>
                  <a:pt x="0" y="63416"/>
                </a:moveTo>
                <a:cubicBezTo>
                  <a:pt x="0" y="28392"/>
                  <a:pt x="28392" y="0"/>
                  <a:pt x="63416" y="0"/>
                </a:cubicBezTo>
                <a:lnTo>
                  <a:pt x="1628311" y="0"/>
                </a:lnTo>
                <a:cubicBezTo>
                  <a:pt x="1663335" y="0"/>
                  <a:pt x="1691727" y="28392"/>
                  <a:pt x="1691727" y="63416"/>
                </a:cubicBezTo>
                <a:lnTo>
                  <a:pt x="1691727" y="570745"/>
                </a:lnTo>
                <a:cubicBezTo>
                  <a:pt x="1691727" y="605769"/>
                  <a:pt x="1663335" y="634161"/>
                  <a:pt x="1628311" y="634161"/>
                </a:cubicBezTo>
                <a:lnTo>
                  <a:pt x="63416" y="634161"/>
                </a:lnTo>
                <a:cubicBezTo>
                  <a:pt x="28392" y="634161"/>
                  <a:pt x="0" y="605769"/>
                  <a:pt x="0" y="570745"/>
                </a:cubicBezTo>
                <a:lnTo>
                  <a:pt x="0" y="63416"/>
                </a:lnTo>
                <a:close/>
              </a:path>
            </a:pathLst>
          </a:custGeom>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23456" tIns="23456" rIns="23456" bIns="23456" numCol="1" spcCol="1270" anchor="ctr" anchorCtr="0">
            <a:noAutofit/>
          </a:bodyPr>
          <a:lstStyle/>
          <a:p>
            <a:pPr algn="ctr" defTabSz="666750">
              <a:lnSpc>
                <a:spcPct val="90000"/>
              </a:lnSpc>
              <a:spcBef>
                <a:spcPct val="0"/>
              </a:spcBef>
              <a:spcAft>
                <a:spcPct val="35000"/>
              </a:spcAft>
              <a:buClrTx/>
              <a:defRPr/>
            </a:pPr>
            <a:r>
              <a:rPr lang="zh-TW" altLang="en-US" sz="1350" b="1" kern="1200" dirty="0">
                <a:solidFill>
                  <a:schemeClr val="accent2">
                    <a:lumMod val="50000"/>
                  </a:schemeClr>
                </a:solidFill>
                <a:latin typeface="微軟正黑體" pitchFamily="34" charset="-120"/>
                <a:ea typeface="微軟正黑體" pitchFamily="34" charset="-120"/>
              </a:rPr>
              <a:t>北二區輔導團</a:t>
            </a:r>
          </a:p>
        </p:txBody>
      </p:sp>
      <p:cxnSp>
        <p:nvCxnSpPr>
          <p:cNvPr id="32" name="直線接點 31"/>
          <p:cNvCxnSpPr>
            <a:endCxn id="7" idx="7"/>
          </p:cNvCxnSpPr>
          <p:nvPr/>
        </p:nvCxnSpPr>
        <p:spPr>
          <a:xfrm flipV="1">
            <a:off x="2862600" y="1264069"/>
            <a:ext cx="485063" cy="109601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a:endCxn id="30" idx="7"/>
          </p:cNvCxnSpPr>
          <p:nvPr/>
        </p:nvCxnSpPr>
        <p:spPr>
          <a:xfrm flipV="1">
            <a:off x="2841656" y="1626618"/>
            <a:ext cx="506007" cy="84385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a:endCxn id="11" idx="7"/>
          </p:cNvCxnSpPr>
          <p:nvPr/>
        </p:nvCxnSpPr>
        <p:spPr>
          <a:xfrm flipV="1">
            <a:off x="2930509" y="2100020"/>
            <a:ext cx="426491" cy="31960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2860880" y="2455678"/>
            <a:ext cx="493442" cy="3352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a:endCxn id="19" idx="0"/>
          </p:cNvCxnSpPr>
          <p:nvPr/>
        </p:nvCxnSpPr>
        <p:spPr>
          <a:xfrm>
            <a:off x="2875695" y="2510280"/>
            <a:ext cx="481305" cy="64708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a:off x="2877171" y="2697946"/>
            <a:ext cx="486331" cy="151472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a:endCxn id="27" idx="0"/>
          </p:cNvCxnSpPr>
          <p:nvPr/>
        </p:nvCxnSpPr>
        <p:spPr>
          <a:xfrm>
            <a:off x="2862600" y="2753601"/>
            <a:ext cx="524486" cy="189740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直線接點 60"/>
          <p:cNvCxnSpPr/>
          <p:nvPr/>
        </p:nvCxnSpPr>
        <p:spPr>
          <a:xfrm flipH="1">
            <a:off x="4579625" y="1156069"/>
            <a:ext cx="23963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flipH="1">
            <a:off x="4558020" y="1534069"/>
            <a:ext cx="23963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flipH="1" flipV="1">
            <a:off x="4516219" y="1994387"/>
            <a:ext cx="303039" cy="1221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直線接點 69"/>
          <p:cNvCxnSpPr>
            <a:cxnSpLocks/>
          </p:cNvCxnSpPr>
          <p:nvPr/>
        </p:nvCxnSpPr>
        <p:spPr>
          <a:xfrm flipH="1">
            <a:off x="4548629" y="2380990"/>
            <a:ext cx="303038" cy="10702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直線接點 70"/>
          <p:cNvCxnSpPr/>
          <p:nvPr/>
        </p:nvCxnSpPr>
        <p:spPr>
          <a:xfrm flipH="1">
            <a:off x="4516219" y="2872736"/>
            <a:ext cx="30303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直線接點 71"/>
          <p:cNvCxnSpPr/>
          <p:nvPr/>
        </p:nvCxnSpPr>
        <p:spPr>
          <a:xfrm flipH="1">
            <a:off x="4572001" y="4372953"/>
            <a:ext cx="23963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直線接點 72"/>
          <p:cNvCxnSpPr/>
          <p:nvPr/>
        </p:nvCxnSpPr>
        <p:spPr>
          <a:xfrm flipH="1">
            <a:off x="4539448" y="4785996"/>
            <a:ext cx="23963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4" name="手繪多邊形 73"/>
          <p:cNvSpPr/>
          <p:nvPr/>
        </p:nvSpPr>
        <p:spPr>
          <a:xfrm>
            <a:off x="3357000" y="2737736"/>
            <a:ext cx="1215000" cy="270000"/>
          </a:xfrm>
          <a:custGeom>
            <a:avLst/>
            <a:gdLst>
              <a:gd name="connsiteX0" fmla="*/ 0 w 1724589"/>
              <a:gd name="connsiteY0" fmla="*/ 63416 h 634161"/>
              <a:gd name="connsiteX1" fmla="*/ 63416 w 1724589"/>
              <a:gd name="connsiteY1" fmla="*/ 0 h 634161"/>
              <a:gd name="connsiteX2" fmla="*/ 1661173 w 1724589"/>
              <a:gd name="connsiteY2" fmla="*/ 0 h 634161"/>
              <a:gd name="connsiteX3" fmla="*/ 1724589 w 1724589"/>
              <a:gd name="connsiteY3" fmla="*/ 63416 h 634161"/>
              <a:gd name="connsiteX4" fmla="*/ 1724589 w 1724589"/>
              <a:gd name="connsiteY4" fmla="*/ 570745 h 634161"/>
              <a:gd name="connsiteX5" fmla="*/ 1661173 w 1724589"/>
              <a:gd name="connsiteY5" fmla="*/ 634161 h 634161"/>
              <a:gd name="connsiteX6" fmla="*/ 63416 w 1724589"/>
              <a:gd name="connsiteY6" fmla="*/ 634161 h 634161"/>
              <a:gd name="connsiteX7" fmla="*/ 0 w 1724589"/>
              <a:gd name="connsiteY7" fmla="*/ 570745 h 634161"/>
              <a:gd name="connsiteX8" fmla="*/ 0 w 1724589"/>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89" h="634161">
                <a:moveTo>
                  <a:pt x="0" y="63416"/>
                </a:moveTo>
                <a:cubicBezTo>
                  <a:pt x="0" y="28392"/>
                  <a:pt x="28392" y="0"/>
                  <a:pt x="63416" y="0"/>
                </a:cubicBezTo>
                <a:lnTo>
                  <a:pt x="1661173" y="0"/>
                </a:lnTo>
                <a:cubicBezTo>
                  <a:pt x="1696197" y="0"/>
                  <a:pt x="1724589" y="28392"/>
                  <a:pt x="1724589" y="63416"/>
                </a:cubicBezTo>
                <a:lnTo>
                  <a:pt x="1724589" y="570745"/>
                </a:lnTo>
                <a:cubicBezTo>
                  <a:pt x="1724589" y="605769"/>
                  <a:pt x="1696197" y="634161"/>
                  <a:pt x="1661173" y="634161"/>
                </a:cubicBezTo>
                <a:lnTo>
                  <a:pt x="63416" y="634161"/>
                </a:lnTo>
                <a:cubicBezTo>
                  <a:pt x="28392" y="634161"/>
                  <a:pt x="0" y="605769"/>
                  <a:pt x="0" y="570745"/>
                </a:cubicBezTo>
                <a:lnTo>
                  <a:pt x="0" y="63416"/>
                </a:lnTo>
                <a:close/>
              </a:path>
            </a:pathLst>
          </a:custGeom>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22503" tIns="22503" rIns="22503" bIns="22503" numCol="1" spcCol="1270" anchor="ctr" anchorCtr="0">
            <a:noAutofit/>
          </a:bodyPr>
          <a:lstStyle/>
          <a:p>
            <a:pPr algn="ctr" defTabSz="600075">
              <a:lnSpc>
                <a:spcPct val="90000"/>
              </a:lnSpc>
              <a:spcBef>
                <a:spcPct val="0"/>
              </a:spcBef>
              <a:spcAft>
                <a:spcPct val="35000"/>
              </a:spcAft>
              <a:buClrTx/>
              <a:defRPr/>
            </a:pPr>
            <a:r>
              <a:rPr lang="zh-TW" altLang="en-US" sz="1350" b="1" kern="1200" dirty="0">
                <a:solidFill>
                  <a:schemeClr val="accent2">
                    <a:lumMod val="50000"/>
                  </a:schemeClr>
                </a:solidFill>
                <a:latin typeface="微軟正黑體" pitchFamily="34" charset="-120"/>
                <a:ea typeface="微軟正黑體" pitchFamily="34" charset="-120"/>
              </a:rPr>
              <a:t>中二區輔導團</a:t>
            </a:r>
          </a:p>
        </p:txBody>
      </p:sp>
      <p:cxnSp>
        <p:nvCxnSpPr>
          <p:cNvPr id="78" name="直線接點 77"/>
          <p:cNvCxnSpPr>
            <a:endCxn id="74" idx="0"/>
          </p:cNvCxnSpPr>
          <p:nvPr/>
        </p:nvCxnSpPr>
        <p:spPr>
          <a:xfrm>
            <a:off x="2884623" y="2429663"/>
            <a:ext cx="472378" cy="33507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直線接點 80"/>
          <p:cNvCxnSpPr/>
          <p:nvPr/>
        </p:nvCxnSpPr>
        <p:spPr>
          <a:xfrm flipH="1">
            <a:off x="4502288" y="4005386"/>
            <a:ext cx="31697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手繪多邊形 81"/>
          <p:cNvSpPr/>
          <p:nvPr/>
        </p:nvSpPr>
        <p:spPr>
          <a:xfrm>
            <a:off x="4819258" y="2636768"/>
            <a:ext cx="3105000" cy="413201"/>
          </a:xfrm>
          <a:custGeom>
            <a:avLst/>
            <a:gdLst>
              <a:gd name="connsiteX0" fmla="*/ 0 w 3603293"/>
              <a:gd name="connsiteY0" fmla="*/ 63416 h 634161"/>
              <a:gd name="connsiteX1" fmla="*/ 63416 w 3603293"/>
              <a:gd name="connsiteY1" fmla="*/ 0 h 634161"/>
              <a:gd name="connsiteX2" fmla="*/ 3539877 w 3603293"/>
              <a:gd name="connsiteY2" fmla="*/ 0 h 634161"/>
              <a:gd name="connsiteX3" fmla="*/ 3603293 w 3603293"/>
              <a:gd name="connsiteY3" fmla="*/ 63416 h 634161"/>
              <a:gd name="connsiteX4" fmla="*/ 3603293 w 3603293"/>
              <a:gd name="connsiteY4" fmla="*/ 570745 h 634161"/>
              <a:gd name="connsiteX5" fmla="*/ 3539877 w 3603293"/>
              <a:gd name="connsiteY5" fmla="*/ 634161 h 634161"/>
              <a:gd name="connsiteX6" fmla="*/ 63416 w 3603293"/>
              <a:gd name="connsiteY6" fmla="*/ 634161 h 634161"/>
              <a:gd name="connsiteX7" fmla="*/ 0 w 3603293"/>
              <a:gd name="connsiteY7" fmla="*/ 570745 h 634161"/>
              <a:gd name="connsiteX8" fmla="*/ 0 w 3603293"/>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93" h="634161">
                <a:moveTo>
                  <a:pt x="0" y="63416"/>
                </a:moveTo>
                <a:cubicBezTo>
                  <a:pt x="0" y="28392"/>
                  <a:pt x="28392" y="0"/>
                  <a:pt x="63416" y="0"/>
                </a:cubicBezTo>
                <a:lnTo>
                  <a:pt x="3539877" y="0"/>
                </a:lnTo>
                <a:cubicBezTo>
                  <a:pt x="3574901" y="0"/>
                  <a:pt x="3603293" y="28392"/>
                  <a:pt x="3603293" y="63416"/>
                </a:cubicBezTo>
                <a:lnTo>
                  <a:pt x="3603293" y="570745"/>
                </a:lnTo>
                <a:cubicBezTo>
                  <a:pt x="3603293" y="605769"/>
                  <a:pt x="3574901" y="634161"/>
                  <a:pt x="3539877" y="634161"/>
                </a:cubicBezTo>
                <a:lnTo>
                  <a:pt x="63416" y="634161"/>
                </a:lnTo>
                <a:cubicBezTo>
                  <a:pt x="28392" y="634161"/>
                  <a:pt x="0" y="605769"/>
                  <a:pt x="0" y="570745"/>
                </a:cubicBezTo>
                <a:lnTo>
                  <a:pt x="0" y="6341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551" tIns="21551" rIns="21551" bIns="21551" numCol="1" spcCol="1270" anchor="ctr" anchorCtr="0">
            <a:noAutofit/>
          </a:bodyPr>
          <a:lstStyle/>
          <a:p>
            <a:pPr defTabSz="533400">
              <a:lnSpc>
                <a:spcPct val="90000"/>
              </a:lnSpc>
              <a:spcBef>
                <a:spcPct val="0"/>
              </a:spcBef>
              <a:spcAft>
                <a:spcPct val="35000"/>
              </a:spcAft>
              <a:buClrTx/>
              <a:defRPr/>
            </a:pPr>
            <a:r>
              <a:rPr lang="zh-TW" altLang="en-US" sz="1200" b="1" kern="1200" dirty="0">
                <a:solidFill>
                  <a:prstClr val="black"/>
                </a:solidFill>
                <a:latin typeface="微軟正黑體" pitchFamily="34" charset="-120"/>
                <a:ea typeface="微軟正黑體" pitchFamily="34" charset="-120"/>
              </a:rPr>
              <a:t>召集人：國立臺中教育大學賴苑玲教授、國立中興大學宋慧筠教授、國立嘉義大學林菁教授</a:t>
            </a:r>
            <a:endParaRPr lang="en-US" altLang="zh-TW" sz="1200" b="1" kern="1200" dirty="0">
              <a:solidFill>
                <a:prstClr val="black"/>
              </a:solidFill>
              <a:latin typeface="微軟正黑體" pitchFamily="34" charset="-120"/>
              <a:ea typeface="微軟正黑體" pitchFamily="34" charset="-120"/>
            </a:endParaRPr>
          </a:p>
        </p:txBody>
      </p:sp>
      <p:sp>
        <p:nvSpPr>
          <p:cNvPr id="83" name="手繪多邊形 82"/>
          <p:cNvSpPr/>
          <p:nvPr/>
        </p:nvSpPr>
        <p:spPr>
          <a:xfrm>
            <a:off x="4819258" y="1357326"/>
            <a:ext cx="3105000" cy="406162"/>
          </a:xfrm>
          <a:custGeom>
            <a:avLst/>
            <a:gdLst>
              <a:gd name="connsiteX0" fmla="*/ 0 w 3603293"/>
              <a:gd name="connsiteY0" fmla="*/ 63416 h 634161"/>
              <a:gd name="connsiteX1" fmla="*/ 63416 w 3603293"/>
              <a:gd name="connsiteY1" fmla="*/ 0 h 634161"/>
              <a:gd name="connsiteX2" fmla="*/ 3539877 w 3603293"/>
              <a:gd name="connsiteY2" fmla="*/ 0 h 634161"/>
              <a:gd name="connsiteX3" fmla="*/ 3603293 w 3603293"/>
              <a:gd name="connsiteY3" fmla="*/ 63416 h 634161"/>
              <a:gd name="connsiteX4" fmla="*/ 3603293 w 3603293"/>
              <a:gd name="connsiteY4" fmla="*/ 570745 h 634161"/>
              <a:gd name="connsiteX5" fmla="*/ 3539877 w 3603293"/>
              <a:gd name="connsiteY5" fmla="*/ 634161 h 634161"/>
              <a:gd name="connsiteX6" fmla="*/ 63416 w 3603293"/>
              <a:gd name="connsiteY6" fmla="*/ 634161 h 634161"/>
              <a:gd name="connsiteX7" fmla="*/ 0 w 3603293"/>
              <a:gd name="connsiteY7" fmla="*/ 570745 h 634161"/>
              <a:gd name="connsiteX8" fmla="*/ 0 w 3603293"/>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93" h="634161">
                <a:moveTo>
                  <a:pt x="0" y="63416"/>
                </a:moveTo>
                <a:cubicBezTo>
                  <a:pt x="0" y="28392"/>
                  <a:pt x="28392" y="0"/>
                  <a:pt x="63416" y="0"/>
                </a:cubicBezTo>
                <a:lnTo>
                  <a:pt x="3539877" y="0"/>
                </a:lnTo>
                <a:cubicBezTo>
                  <a:pt x="3574901" y="0"/>
                  <a:pt x="3603293" y="28392"/>
                  <a:pt x="3603293" y="63416"/>
                </a:cubicBezTo>
                <a:lnTo>
                  <a:pt x="3603293" y="570745"/>
                </a:lnTo>
                <a:cubicBezTo>
                  <a:pt x="3603293" y="605769"/>
                  <a:pt x="3574901" y="634161"/>
                  <a:pt x="3539877" y="634161"/>
                </a:cubicBezTo>
                <a:lnTo>
                  <a:pt x="63416" y="634161"/>
                </a:lnTo>
                <a:cubicBezTo>
                  <a:pt x="28392" y="634161"/>
                  <a:pt x="0" y="605769"/>
                  <a:pt x="0" y="570745"/>
                </a:cubicBezTo>
                <a:lnTo>
                  <a:pt x="0" y="6341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551" tIns="21551" rIns="21551" bIns="21551" numCol="1" spcCol="1270" anchor="ctr" anchorCtr="0">
            <a:noAutofit/>
          </a:bodyPr>
          <a:lstStyle/>
          <a:p>
            <a:pPr defTabSz="533400">
              <a:lnSpc>
                <a:spcPct val="90000"/>
              </a:lnSpc>
              <a:spcBef>
                <a:spcPct val="0"/>
              </a:spcBef>
              <a:spcAft>
                <a:spcPct val="35000"/>
              </a:spcAft>
              <a:buClrTx/>
              <a:defRPr/>
            </a:pPr>
            <a:endParaRPr lang="en-US" altLang="zh-TW" sz="1200" b="1" kern="1200" dirty="0">
              <a:solidFill>
                <a:prstClr val="black"/>
              </a:solidFill>
              <a:latin typeface="微軟正黑體" pitchFamily="34" charset="-120"/>
              <a:ea typeface="微軟正黑體" pitchFamily="34" charset="-120"/>
            </a:endParaRPr>
          </a:p>
          <a:p>
            <a:pPr defTabSz="533400">
              <a:lnSpc>
                <a:spcPct val="90000"/>
              </a:lnSpc>
              <a:spcBef>
                <a:spcPct val="0"/>
              </a:spcBef>
              <a:spcAft>
                <a:spcPct val="35000"/>
              </a:spcAft>
              <a:buClrTx/>
              <a:defRPr/>
            </a:pPr>
            <a:r>
              <a:rPr lang="zh-TW" altLang="en-US" sz="1200" b="1" kern="1200" dirty="0">
                <a:solidFill>
                  <a:prstClr val="black"/>
                </a:solidFill>
                <a:latin typeface="微軟正黑體" pitchFamily="34" charset="-120"/>
                <a:ea typeface="微軟正黑體" pitchFamily="34" charset="-120"/>
              </a:rPr>
              <a:t>召集人：國立臺灣大學謝寶煖副教授、</a:t>
            </a:r>
            <a:r>
              <a:rPr lang="zh-TW" altLang="en-US" sz="1200" b="1" kern="1200" dirty="0">
                <a:solidFill>
                  <a:prstClr val="black">
                    <a:hueOff val="0"/>
                    <a:satOff val="0"/>
                    <a:lumOff val="0"/>
                    <a:alphaOff val="0"/>
                  </a:prstClr>
                </a:solidFill>
                <a:latin typeface="微軟正黑體" pitchFamily="34" charset="-120"/>
                <a:ea typeface="微軟正黑體" panose="020B0604030504040204" pitchFamily="34" charset="-120"/>
              </a:rPr>
              <a:t>臺北市萬興國小曾品方博士</a:t>
            </a:r>
            <a:endParaRPr lang="zh-TW" altLang="en-US" sz="1200" b="1" kern="1200" dirty="0">
              <a:solidFill>
                <a:prstClr val="white"/>
              </a:solidFill>
              <a:latin typeface="微軟正黑體" pitchFamily="34" charset="-120"/>
              <a:ea typeface="微軟正黑體" panose="020B0604030504040204" pitchFamily="34" charset="-120"/>
            </a:endParaRPr>
          </a:p>
          <a:p>
            <a:pPr defTabSz="533400">
              <a:lnSpc>
                <a:spcPct val="90000"/>
              </a:lnSpc>
              <a:spcBef>
                <a:spcPct val="0"/>
              </a:spcBef>
              <a:spcAft>
                <a:spcPct val="35000"/>
              </a:spcAft>
              <a:buClrTx/>
              <a:defRPr/>
            </a:pPr>
            <a:endParaRPr lang="zh-TW" altLang="en-US" sz="1200" b="1" kern="1200" dirty="0">
              <a:solidFill>
                <a:prstClr val="black"/>
              </a:solidFill>
              <a:latin typeface="微軟正黑體" pitchFamily="34" charset="-120"/>
              <a:ea typeface="微軟正黑體" pitchFamily="34" charset="-120"/>
            </a:endParaRPr>
          </a:p>
        </p:txBody>
      </p:sp>
      <p:cxnSp>
        <p:nvCxnSpPr>
          <p:cNvPr id="38" name="直線接點 37"/>
          <p:cNvCxnSpPr/>
          <p:nvPr/>
        </p:nvCxnSpPr>
        <p:spPr>
          <a:xfrm>
            <a:off x="2824694" y="2576728"/>
            <a:ext cx="602921" cy="146723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手繪多邊形 39"/>
          <p:cNvSpPr/>
          <p:nvPr/>
        </p:nvSpPr>
        <p:spPr>
          <a:xfrm>
            <a:off x="3387463" y="3867924"/>
            <a:ext cx="1172126" cy="270000"/>
          </a:xfrm>
          <a:custGeom>
            <a:avLst/>
            <a:gdLst>
              <a:gd name="connsiteX0" fmla="*/ 0 w 1724589"/>
              <a:gd name="connsiteY0" fmla="*/ 63416 h 634161"/>
              <a:gd name="connsiteX1" fmla="*/ 63416 w 1724589"/>
              <a:gd name="connsiteY1" fmla="*/ 0 h 634161"/>
              <a:gd name="connsiteX2" fmla="*/ 1661173 w 1724589"/>
              <a:gd name="connsiteY2" fmla="*/ 0 h 634161"/>
              <a:gd name="connsiteX3" fmla="*/ 1724589 w 1724589"/>
              <a:gd name="connsiteY3" fmla="*/ 63416 h 634161"/>
              <a:gd name="connsiteX4" fmla="*/ 1724589 w 1724589"/>
              <a:gd name="connsiteY4" fmla="*/ 570745 h 634161"/>
              <a:gd name="connsiteX5" fmla="*/ 1661173 w 1724589"/>
              <a:gd name="connsiteY5" fmla="*/ 634161 h 634161"/>
              <a:gd name="connsiteX6" fmla="*/ 63416 w 1724589"/>
              <a:gd name="connsiteY6" fmla="*/ 634161 h 634161"/>
              <a:gd name="connsiteX7" fmla="*/ 0 w 1724589"/>
              <a:gd name="connsiteY7" fmla="*/ 570745 h 634161"/>
              <a:gd name="connsiteX8" fmla="*/ 0 w 1724589"/>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89" h="634161">
                <a:moveTo>
                  <a:pt x="0" y="63416"/>
                </a:moveTo>
                <a:cubicBezTo>
                  <a:pt x="0" y="28392"/>
                  <a:pt x="28392" y="0"/>
                  <a:pt x="63416" y="0"/>
                </a:cubicBezTo>
                <a:lnTo>
                  <a:pt x="1661173" y="0"/>
                </a:lnTo>
                <a:cubicBezTo>
                  <a:pt x="1696197" y="0"/>
                  <a:pt x="1724589" y="28392"/>
                  <a:pt x="1724589" y="63416"/>
                </a:cubicBezTo>
                <a:lnTo>
                  <a:pt x="1724589" y="570745"/>
                </a:lnTo>
                <a:cubicBezTo>
                  <a:pt x="1724589" y="605769"/>
                  <a:pt x="1696197" y="634161"/>
                  <a:pt x="1661173" y="634161"/>
                </a:cubicBezTo>
                <a:lnTo>
                  <a:pt x="63416" y="634161"/>
                </a:lnTo>
                <a:cubicBezTo>
                  <a:pt x="28392" y="634161"/>
                  <a:pt x="0" y="605769"/>
                  <a:pt x="0" y="570745"/>
                </a:cubicBezTo>
                <a:lnTo>
                  <a:pt x="0" y="63416"/>
                </a:lnTo>
                <a:close/>
              </a:path>
            </a:pathLst>
          </a:custGeom>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22503" tIns="22503" rIns="22503" bIns="22503" numCol="1" spcCol="1270" anchor="ctr" anchorCtr="0">
            <a:noAutofit/>
          </a:bodyPr>
          <a:lstStyle/>
          <a:p>
            <a:pPr algn="ctr" defTabSz="600075">
              <a:lnSpc>
                <a:spcPct val="90000"/>
              </a:lnSpc>
              <a:spcBef>
                <a:spcPct val="0"/>
              </a:spcBef>
              <a:spcAft>
                <a:spcPct val="35000"/>
              </a:spcAft>
              <a:buClrTx/>
              <a:defRPr/>
            </a:pPr>
            <a:r>
              <a:rPr lang="zh-TW" altLang="en-US" sz="1350" b="1" kern="1200" dirty="0">
                <a:solidFill>
                  <a:schemeClr val="accent2">
                    <a:lumMod val="50000"/>
                  </a:schemeClr>
                </a:solidFill>
                <a:latin typeface="微軟正黑體" pitchFamily="34" charset="-120"/>
                <a:ea typeface="微軟正黑體" pitchFamily="34" charset="-120"/>
              </a:rPr>
              <a:t>屏東縣輔導</a:t>
            </a:r>
            <a:r>
              <a:rPr lang="zh-TW" altLang="en-US" sz="1350" b="1" kern="1200" dirty="0">
                <a:solidFill>
                  <a:prstClr val="white"/>
                </a:solidFill>
                <a:latin typeface="微軟正黑體" pitchFamily="34" charset="-120"/>
                <a:ea typeface="微軟正黑體" pitchFamily="34" charset="-120"/>
              </a:rPr>
              <a:t>團</a:t>
            </a:r>
          </a:p>
        </p:txBody>
      </p:sp>
      <p:sp>
        <p:nvSpPr>
          <p:cNvPr id="41" name="手繪多邊形 40"/>
          <p:cNvSpPr/>
          <p:nvPr/>
        </p:nvSpPr>
        <p:spPr>
          <a:xfrm>
            <a:off x="4819258" y="3906430"/>
            <a:ext cx="3105000" cy="275059"/>
          </a:xfrm>
          <a:custGeom>
            <a:avLst/>
            <a:gdLst>
              <a:gd name="connsiteX0" fmla="*/ 0 w 3603293"/>
              <a:gd name="connsiteY0" fmla="*/ 63416 h 634161"/>
              <a:gd name="connsiteX1" fmla="*/ 63416 w 3603293"/>
              <a:gd name="connsiteY1" fmla="*/ 0 h 634161"/>
              <a:gd name="connsiteX2" fmla="*/ 3539877 w 3603293"/>
              <a:gd name="connsiteY2" fmla="*/ 0 h 634161"/>
              <a:gd name="connsiteX3" fmla="*/ 3603293 w 3603293"/>
              <a:gd name="connsiteY3" fmla="*/ 63416 h 634161"/>
              <a:gd name="connsiteX4" fmla="*/ 3603293 w 3603293"/>
              <a:gd name="connsiteY4" fmla="*/ 570745 h 634161"/>
              <a:gd name="connsiteX5" fmla="*/ 3539877 w 3603293"/>
              <a:gd name="connsiteY5" fmla="*/ 634161 h 634161"/>
              <a:gd name="connsiteX6" fmla="*/ 63416 w 3603293"/>
              <a:gd name="connsiteY6" fmla="*/ 634161 h 634161"/>
              <a:gd name="connsiteX7" fmla="*/ 0 w 3603293"/>
              <a:gd name="connsiteY7" fmla="*/ 570745 h 634161"/>
              <a:gd name="connsiteX8" fmla="*/ 0 w 3603293"/>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93" h="634161">
                <a:moveTo>
                  <a:pt x="0" y="63416"/>
                </a:moveTo>
                <a:cubicBezTo>
                  <a:pt x="0" y="28392"/>
                  <a:pt x="28392" y="0"/>
                  <a:pt x="63416" y="0"/>
                </a:cubicBezTo>
                <a:lnTo>
                  <a:pt x="3539877" y="0"/>
                </a:lnTo>
                <a:cubicBezTo>
                  <a:pt x="3574901" y="0"/>
                  <a:pt x="3603293" y="28392"/>
                  <a:pt x="3603293" y="63416"/>
                </a:cubicBezTo>
                <a:lnTo>
                  <a:pt x="3603293" y="570745"/>
                </a:lnTo>
                <a:cubicBezTo>
                  <a:pt x="3603293" y="605769"/>
                  <a:pt x="3574901" y="634161"/>
                  <a:pt x="3539877" y="634161"/>
                </a:cubicBezTo>
                <a:lnTo>
                  <a:pt x="63416" y="634161"/>
                </a:lnTo>
                <a:cubicBezTo>
                  <a:pt x="28392" y="634161"/>
                  <a:pt x="0" y="605769"/>
                  <a:pt x="0" y="570745"/>
                </a:cubicBezTo>
                <a:lnTo>
                  <a:pt x="0" y="6341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551" tIns="21551" rIns="21551" bIns="21551" numCol="1" spcCol="1270" anchor="ctr" anchorCtr="0">
            <a:noAutofit/>
          </a:bodyPr>
          <a:lstStyle/>
          <a:p>
            <a:pPr defTabSz="533400">
              <a:lnSpc>
                <a:spcPct val="90000"/>
              </a:lnSpc>
              <a:spcBef>
                <a:spcPct val="0"/>
              </a:spcBef>
              <a:spcAft>
                <a:spcPct val="35000"/>
              </a:spcAft>
              <a:buClrTx/>
              <a:defRPr/>
            </a:pPr>
            <a:r>
              <a:rPr lang="zh-TW" altLang="en-US" sz="1200" b="1" kern="1200" dirty="0">
                <a:solidFill>
                  <a:prstClr val="black">
                    <a:hueOff val="0"/>
                    <a:satOff val="0"/>
                    <a:lumOff val="0"/>
                    <a:alphaOff val="0"/>
                  </a:prstClr>
                </a:solidFill>
                <a:latin typeface="微軟正黑體" pitchFamily="34" charset="-120"/>
                <a:ea typeface="微軟正黑體" panose="020B0604030504040204" pitchFamily="34" charset="-120"/>
              </a:rPr>
              <a:t>召集人：世新大學葉乃靜教授 </a:t>
            </a:r>
          </a:p>
        </p:txBody>
      </p:sp>
      <p:sp>
        <p:nvSpPr>
          <p:cNvPr id="45" name="手繪多邊形 44"/>
          <p:cNvSpPr/>
          <p:nvPr/>
        </p:nvSpPr>
        <p:spPr>
          <a:xfrm>
            <a:off x="3357000" y="3497933"/>
            <a:ext cx="1215000" cy="270000"/>
          </a:xfrm>
          <a:custGeom>
            <a:avLst/>
            <a:gdLst>
              <a:gd name="connsiteX0" fmla="*/ 0 w 1724589"/>
              <a:gd name="connsiteY0" fmla="*/ 63416 h 634161"/>
              <a:gd name="connsiteX1" fmla="*/ 63416 w 1724589"/>
              <a:gd name="connsiteY1" fmla="*/ 0 h 634161"/>
              <a:gd name="connsiteX2" fmla="*/ 1661173 w 1724589"/>
              <a:gd name="connsiteY2" fmla="*/ 0 h 634161"/>
              <a:gd name="connsiteX3" fmla="*/ 1724589 w 1724589"/>
              <a:gd name="connsiteY3" fmla="*/ 63416 h 634161"/>
              <a:gd name="connsiteX4" fmla="*/ 1724589 w 1724589"/>
              <a:gd name="connsiteY4" fmla="*/ 570745 h 634161"/>
              <a:gd name="connsiteX5" fmla="*/ 1661173 w 1724589"/>
              <a:gd name="connsiteY5" fmla="*/ 634161 h 634161"/>
              <a:gd name="connsiteX6" fmla="*/ 63416 w 1724589"/>
              <a:gd name="connsiteY6" fmla="*/ 634161 h 634161"/>
              <a:gd name="connsiteX7" fmla="*/ 0 w 1724589"/>
              <a:gd name="connsiteY7" fmla="*/ 570745 h 634161"/>
              <a:gd name="connsiteX8" fmla="*/ 0 w 1724589"/>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89" h="634161">
                <a:moveTo>
                  <a:pt x="0" y="63416"/>
                </a:moveTo>
                <a:cubicBezTo>
                  <a:pt x="0" y="28392"/>
                  <a:pt x="28392" y="0"/>
                  <a:pt x="63416" y="0"/>
                </a:cubicBezTo>
                <a:lnTo>
                  <a:pt x="1661173" y="0"/>
                </a:lnTo>
                <a:cubicBezTo>
                  <a:pt x="1696197" y="0"/>
                  <a:pt x="1724589" y="28392"/>
                  <a:pt x="1724589" y="63416"/>
                </a:cubicBezTo>
                <a:lnTo>
                  <a:pt x="1724589" y="570745"/>
                </a:lnTo>
                <a:cubicBezTo>
                  <a:pt x="1724589" y="605769"/>
                  <a:pt x="1696197" y="634161"/>
                  <a:pt x="1661173" y="634161"/>
                </a:cubicBezTo>
                <a:lnTo>
                  <a:pt x="63416" y="634161"/>
                </a:lnTo>
                <a:cubicBezTo>
                  <a:pt x="28392" y="634161"/>
                  <a:pt x="0" y="605769"/>
                  <a:pt x="0" y="570745"/>
                </a:cubicBezTo>
                <a:lnTo>
                  <a:pt x="0" y="63416"/>
                </a:lnTo>
                <a:close/>
              </a:path>
            </a:pathLst>
          </a:custGeom>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22503" tIns="22503" rIns="22503" bIns="22503" numCol="1" spcCol="1270" anchor="ctr" anchorCtr="0">
            <a:noAutofit/>
          </a:bodyPr>
          <a:lstStyle/>
          <a:p>
            <a:pPr algn="ctr" defTabSz="600075">
              <a:lnSpc>
                <a:spcPct val="90000"/>
              </a:lnSpc>
              <a:spcBef>
                <a:spcPct val="0"/>
              </a:spcBef>
              <a:spcAft>
                <a:spcPct val="35000"/>
              </a:spcAft>
              <a:buClrTx/>
              <a:defRPr/>
            </a:pPr>
            <a:r>
              <a:rPr lang="zh-TW" altLang="en-US" sz="1350" b="1" kern="1200" dirty="0">
                <a:solidFill>
                  <a:schemeClr val="accent2">
                    <a:lumMod val="50000"/>
                  </a:schemeClr>
                </a:solidFill>
                <a:latin typeface="微軟正黑體" pitchFamily="34" charset="-120"/>
                <a:ea typeface="微軟正黑體" pitchFamily="34" charset="-120"/>
              </a:rPr>
              <a:t>高雄市輔導團</a:t>
            </a:r>
          </a:p>
        </p:txBody>
      </p:sp>
      <p:cxnSp>
        <p:nvCxnSpPr>
          <p:cNvPr id="46" name="直線接點 45"/>
          <p:cNvCxnSpPr>
            <a:endCxn id="45" idx="0"/>
          </p:cNvCxnSpPr>
          <p:nvPr/>
        </p:nvCxnSpPr>
        <p:spPr>
          <a:xfrm>
            <a:off x="2863597" y="2590358"/>
            <a:ext cx="493403" cy="93457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手繪多邊形 47"/>
          <p:cNvSpPr/>
          <p:nvPr/>
        </p:nvSpPr>
        <p:spPr>
          <a:xfrm>
            <a:off x="4819258" y="3480401"/>
            <a:ext cx="3105000" cy="381021"/>
          </a:xfrm>
          <a:custGeom>
            <a:avLst/>
            <a:gdLst>
              <a:gd name="connsiteX0" fmla="*/ 0 w 3603293"/>
              <a:gd name="connsiteY0" fmla="*/ 63416 h 634161"/>
              <a:gd name="connsiteX1" fmla="*/ 63416 w 3603293"/>
              <a:gd name="connsiteY1" fmla="*/ 0 h 634161"/>
              <a:gd name="connsiteX2" fmla="*/ 3539877 w 3603293"/>
              <a:gd name="connsiteY2" fmla="*/ 0 h 634161"/>
              <a:gd name="connsiteX3" fmla="*/ 3603293 w 3603293"/>
              <a:gd name="connsiteY3" fmla="*/ 63416 h 634161"/>
              <a:gd name="connsiteX4" fmla="*/ 3603293 w 3603293"/>
              <a:gd name="connsiteY4" fmla="*/ 570745 h 634161"/>
              <a:gd name="connsiteX5" fmla="*/ 3539877 w 3603293"/>
              <a:gd name="connsiteY5" fmla="*/ 634161 h 634161"/>
              <a:gd name="connsiteX6" fmla="*/ 63416 w 3603293"/>
              <a:gd name="connsiteY6" fmla="*/ 634161 h 634161"/>
              <a:gd name="connsiteX7" fmla="*/ 0 w 3603293"/>
              <a:gd name="connsiteY7" fmla="*/ 570745 h 634161"/>
              <a:gd name="connsiteX8" fmla="*/ 0 w 3603293"/>
              <a:gd name="connsiteY8" fmla="*/ 63416 h 6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293" h="634161">
                <a:moveTo>
                  <a:pt x="0" y="63416"/>
                </a:moveTo>
                <a:cubicBezTo>
                  <a:pt x="0" y="28392"/>
                  <a:pt x="28392" y="0"/>
                  <a:pt x="63416" y="0"/>
                </a:cubicBezTo>
                <a:lnTo>
                  <a:pt x="3539877" y="0"/>
                </a:lnTo>
                <a:cubicBezTo>
                  <a:pt x="3574901" y="0"/>
                  <a:pt x="3603293" y="28392"/>
                  <a:pt x="3603293" y="63416"/>
                </a:cubicBezTo>
                <a:lnTo>
                  <a:pt x="3603293" y="570745"/>
                </a:lnTo>
                <a:cubicBezTo>
                  <a:pt x="3603293" y="605769"/>
                  <a:pt x="3574901" y="634161"/>
                  <a:pt x="3539877" y="634161"/>
                </a:cubicBezTo>
                <a:lnTo>
                  <a:pt x="63416" y="634161"/>
                </a:lnTo>
                <a:cubicBezTo>
                  <a:pt x="28392" y="634161"/>
                  <a:pt x="0" y="605769"/>
                  <a:pt x="0" y="570745"/>
                </a:cubicBezTo>
                <a:lnTo>
                  <a:pt x="0" y="6341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551" tIns="21551" rIns="21551" bIns="21551" numCol="1" spcCol="1270" anchor="ctr" anchorCtr="0">
            <a:noAutofit/>
          </a:bodyPr>
          <a:lstStyle/>
          <a:p>
            <a:pPr defTabSz="533400">
              <a:lnSpc>
                <a:spcPct val="90000"/>
              </a:lnSpc>
              <a:spcBef>
                <a:spcPct val="0"/>
              </a:spcBef>
              <a:spcAft>
                <a:spcPct val="35000"/>
              </a:spcAft>
              <a:buClrTx/>
              <a:defRPr/>
            </a:pPr>
            <a:r>
              <a:rPr lang="zh-TW" altLang="en-US" sz="1200" b="1" kern="1200" dirty="0">
                <a:solidFill>
                  <a:prstClr val="black">
                    <a:hueOff val="0"/>
                    <a:satOff val="0"/>
                    <a:lumOff val="0"/>
                    <a:alphaOff val="0"/>
                  </a:prstClr>
                </a:solidFill>
                <a:latin typeface="微軟正黑體" pitchFamily="34" charset="-120"/>
                <a:ea typeface="微軟正黑體" panose="020B0604030504040204" pitchFamily="34" charset="-120"/>
              </a:rPr>
              <a:t>召集人：國立高雄師範大學方金雅教授、高雄市立圖書館林奕成館長</a:t>
            </a:r>
          </a:p>
        </p:txBody>
      </p:sp>
      <p:cxnSp>
        <p:nvCxnSpPr>
          <p:cNvPr id="49" name="直線接點 48"/>
          <p:cNvCxnSpPr/>
          <p:nvPr/>
        </p:nvCxnSpPr>
        <p:spPr>
          <a:xfrm flipH="1">
            <a:off x="4575676" y="3632934"/>
            <a:ext cx="243582" cy="108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flipH="1" flipV="1">
            <a:off x="4502288" y="3265367"/>
            <a:ext cx="295365" cy="108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1601670" y="3767934"/>
            <a:ext cx="153811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1200" b="1" dirty="0"/>
              <a:t>華志仁校長：全誼全國圖書館系統</a:t>
            </a:r>
          </a:p>
        </p:txBody>
      </p:sp>
      <p:cxnSp>
        <p:nvCxnSpPr>
          <p:cNvPr id="14" name="直線接點 13"/>
          <p:cNvCxnSpPr/>
          <p:nvPr/>
        </p:nvCxnSpPr>
        <p:spPr>
          <a:xfrm>
            <a:off x="1925706" y="3130367"/>
            <a:ext cx="324036" cy="637567"/>
          </a:xfrm>
          <a:prstGeom prst="line">
            <a:avLst/>
          </a:prstGeom>
          <a:ln w="254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95300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E46D4D8-7E2B-49EA-A29A-58E4CA8BC9AD}" type="slidenum">
              <a:rPr lang="zh-TW" altLang="en-US" smtClean="0"/>
              <a:t>5</a:t>
            </a:fld>
            <a:endParaRPr lang="zh-TW" altLang="en-US"/>
          </a:p>
        </p:txBody>
      </p:sp>
      <p:pic>
        <p:nvPicPr>
          <p:cNvPr id="3" name="圖片 2">
            <a:extLst>
              <a:ext uri="{FF2B5EF4-FFF2-40B4-BE49-F238E27FC236}">
                <a16:creationId xmlns:a16="http://schemas.microsoft.com/office/drawing/2014/main" id="{0ED73F5E-5FA5-4F03-A3D2-FFB0ABF794A3}"/>
              </a:ext>
            </a:extLst>
          </p:cNvPr>
          <p:cNvPicPr>
            <a:picLocks noChangeAspect="1"/>
          </p:cNvPicPr>
          <p:nvPr/>
        </p:nvPicPr>
        <p:blipFill>
          <a:blip r:embed="rId2"/>
          <a:stretch>
            <a:fillRect/>
          </a:stretch>
        </p:blipFill>
        <p:spPr>
          <a:xfrm>
            <a:off x="1143000" y="1213062"/>
            <a:ext cx="6858000" cy="3287501"/>
          </a:xfrm>
          <a:prstGeom prst="rect">
            <a:avLst/>
          </a:prstGeom>
        </p:spPr>
      </p:pic>
      <p:sp>
        <p:nvSpPr>
          <p:cNvPr id="7" name="文字方塊 6">
            <a:extLst>
              <a:ext uri="{FF2B5EF4-FFF2-40B4-BE49-F238E27FC236}">
                <a16:creationId xmlns:a16="http://schemas.microsoft.com/office/drawing/2014/main" id="{F455DF70-40E2-4504-924D-C1BB540335E1}"/>
              </a:ext>
            </a:extLst>
          </p:cNvPr>
          <p:cNvSpPr txBox="1"/>
          <p:nvPr/>
        </p:nvSpPr>
        <p:spPr>
          <a:xfrm>
            <a:off x="1836931" y="560148"/>
            <a:ext cx="6414440" cy="646331"/>
          </a:xfrm>
          <a:prstGeom prst="rect">
            <a:avLst/>
          </a:prstGeom>
          <a:noFill/>
        </p:spPr>
        <p:txBody>
          <a:bodyPr wrap="square" rtlCol="0">
            <a:spAutoFit/>
          </a:bodyPr>
          <a:lstStyle/>
          <a:p>
            <a:r>
              <a:rPr lang="zh-TW" altLang="en-US" sz="3600" b="1" dirty="0" smtClean="0">
                <a:solidFill>
                  <a:schemeClr val="accent1">
                    <a:lumMod val="75000"/>
                  </a:schemeClr>
                </a:solidFill>
                <a:latin typeface="微軟正黑體" panose="020B0604030504040204" pitchFamily="34" charset="-120"/>
                <a:ea typeface="微軟正黑體" panose="020B0604030504040204" pitchFamily="34" charset="-120"/>
              </a:rPr>
              <a:t>國小圖書</a:t>
            </a:r>
            <a:r>
              <a:rPr lang="zh-TW" altLang="en-US" sz="3600" b="1" dirty="0">
                <a:solidFill>
                  <a:schemeClr val="accent1">
                    <a:lumMod val="75000"/>
                  </a:schemeClr>
                </a:solidFill>
                <a:latin typeface="微軟正黑體" panose="020B0604030504040204" pitchFamily="34" charset="-120"/>
                <a:ea typeface="微軟正黑體" panose="020B0604030504040204" pitchFamily="34" charset="-120"/>
              </a:rPr>
              <a:t>資訊利用</a:t>
            </a:r>
            <a:r>
              <a:rPr lang="zh-TW" altLang="en-US" sz="3600" b="1" dirty="0" smtClean="0">
                <a:solidFill>
                  <a:schemeClr val="accent1">
                    <a:lumMod val="75000"/>
                  </a:schemeClr>
                </a:solidFill>
                <a:latin typeface="微軟正黑體" panose="020B0604030504040204" pitchFamily="34" charset="-120"/>
                <a:ea typeface="微軟正黑體" panose="020B0604030504040204" pitchFamily="34" charset="-120"/>
              </a:rPr>
              <a:t>教育課程</a:t>
            </a:r>
            <a:endParaRPr lang="zh-TW" altLang="en-US" sz="3600" b="1"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2" name="矩形 1"/>
          <p:cNvSpPr/>
          <p:nvPr/>
        </p:nvSpPr>
        <p:spPr>
          <a:xfrm>
            <a:off x="1211943" y="3512457"/>
            <a:ext cx="6828971" cy="10087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98425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04D26F-7685-12B4-F28F-597EA4B043EF}"/>
              </a:ext>
            </a:extLst>
          </p:cNvPr>
          <p:cNvSpPr>
            <a:spLocks noGrp="1"/>
          </p:cNvSpPr>
          <p:nvPr>
            <p:ph type="title"/>
          </p:nvPr>
        </p:nvSpPr>
        <p:spPr>
          <a:xfrm>
            <a:off x="1068614" y="529322"/>
            <a:ext cx="7296150" cy="994172"/>
          </a:xfrm>
        </p:spPr>
        <p:txBody>
          <a:bodyPr>
            <a:normAutofit/>
          </a:bodyPr>
          <a:lstStyle/>
          <a:p>
            <a:r>
              <a:rPr lang="zh-TW" altLang="en-US" sz="3600" kern="1200" dirty="0">
                <a:solidFill>
                  <a:prstClr val="black"/>
                </a:solidFill>
                <a:latin typeface="微軟正黑體" panose="020B0604030504040204" pitchFamily="34" charset="-120"/>
                <a:ea typeface="微軟正黑體" panose="020B0604030504040204" pitchFamily="34" charset="-120"/>
                <a:cs typeface="+mj-cs"/>
              </a:rPr>
              <a:t>國小圖書資訊利用教育教學綱要</a:t>
            </a:r>
            <a:endParaRPr lang="zh-TW" altLang="en-US" sz="3600" dirty="0"/>
          </a:p>
        </p:txBody>
      </p:sp>
      <p:graphicFrame>
        <p:nvGraphicFramePr>
          <p:cNvPr id="4" name="表格 4">
            <a:extLst>
              <a:ext uri="{FF2B5EF4-FFF2-40B4-BE49-F238E27FC236}">
                <a16:creationId xmlns:a16="http://schemas.microsoft.com/office/drawing/2014/main" id="{0EB7F112-6E09-9DB1-2B43-91471345AF76}"/>
              </a:ext>
            </a:extLst>
          </p:cNvPr>
          <p:cNvGraphicFramePr>
            <a:graphicFrameLocks noGrp="1"/>
          </p:cNvGraphicFramePr>
          <p:nvPr>
            <p:ph idx="1"/>
            <p:extLst>
              <p:ext uri="{D42A27DB-BD31-4B8C-83A1-F6EECF244321}">
                <p14:modId xmlns:p14="http://schemas.microsoft.com/office/powerpoint/2010/main" val="204731239"/>
              </p:ext>
            </p:extLst>
          </p:nvPr>
        </p:nvGraphicFramePr>
        <p:xfrm>
          <a:off x="766331" y="1422401"/>
          <a:ext cx="7760813" cy="2910840"/>
        </p:xfrm>
        <a:graphic>
          <a:graphicData uri="http://schemas.openxmlformats.org/drawingml/2006/table">
            <a:tbl>
              <a:tblPr firstRow="1" bandRow="1">
                <a:tableStyleId>{5C22544A-7EE6-4342-B048-85BDC9FD1C3A}</a:tableStyleId>
              </a:tblPr>
              <a:tblGrid>
                <a:gridCol w="869081">
                  <a:extLst>
                    <a:ext uri="{9D8B030D-6E8A-4147-A177-3AD203B41FA5}">
                      <a16:colId xmlns:a16="http://schemas.microsoft.com/office/drawing/2014/main" val="2699974072"/>
                    </a:ext>
                  </a:extLst>
                </a:gridCol>
                <a:gridCol w="316861">
                  <a:extLst>
                    <a:ext uri="{9D8B030D-6E8A-4147-A177-3AD203B41FA5}">
                      <a16:colId xmlns:a16="http://schemas.microsoft.com/office/drawing/2014/main" val="3534608328"/>
                    </a:ext>
                  </a:extLst>
                </a:gridCol>
                <a:gridCol w="599064">
                  <a:extLst>
                    <a:ext uri="{9D8B030D-6E8A-4147-A177-3AD203B41FA5}">
                      <a16:colId xmlns:a16="http://schemas.microsoft.com/office/drawing/2014/main" val="2415411029"/>
                    </a:ext>
                  </a:extLst>
                </a:gridCol>
                <a:gridCol w="1856611">
                  <a:extLst>
                    <a:ext uri="{9D8B030D-6E8A-4147-A177-3AD203B41FA5}">
                      <a16:colId xmlns:a16="http://schemas.microsoft.com/office/drawing/2014/main" val="2110941865"/>
                    </a:ext>
                  </a:extLst>
                </a:gridCol>
                <a:gridCol w="1754313">
                  <a:extLst>
                    <a:ext uri="{9D8B030D-6E8A-4147-A177-3AD203B41FA5}">
                      <a16:colId xmlns:a16="http://schemas.microsoft.com/office/drawing/2014/main" val="3209920919"/>
                    </a:ext>
                  </a:extLst>
                </a:gridCol>
                <a:gridCol w="2364883">
                  <a:extLst>
                    <a:ext uri="{9D8B030D-6E8A-4147-A177-3AD203B41FA5}">
                      <a16:colId xmlns:a16="http://schemas.microsoft.com/office/drawing/2014/main" val="3427745136"/>
                    </a:ext>
                  </a:extLst>
                </a:gridCol>
              </a:tblGrid>
              <a:tr h="434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a:t>綱要構面</a:t>
                      </a:r>
                    </a:p>
                    <a:p>
                      <a:endParaRPr lang="zh-TW" altLang="en-US" sz="1400" dirty="0"/>
                    </a:p>
                  </a:txBody>
                  <a:tcPr marL="68580" marR="68580" marT="34290" marB="34290">
                    <a:lnB w="12700" cap="flat" cmpd="sng" algn="ctr">
                      <a:solidFill>
                        <a:schemeClr val="tx1"/>
                      </a:solidFill>
                      <a:prstDash val="solid"/>
                      <a:round/>
                      <a:headEnd type="none" w="med" len="med"/>
                      <a:tailEnd type="none" w="med" len="med"/>
                    </a:lnB>
                    <a:solidFill>
                      <a:schemeClr val="accent2">
                        <a:lumMod val="7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a:t>學習單元</a:t>
                      </a:r>
                    </a:p>
                    <a:p>
                      <a:endParaRPr lang="zh-TW" altLang="en-US" sz="1400" dirty="0"/>
                    </a:p>
                  </a:txBody>
                  <a:tcPr marL="68580" marR="68580" marT="34290" marB="34290">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a:t>第一學習階段</a:t>
                      </a:r>
                      <a:r>
                        <a:rPr lang="en-US" altLang="zh-TW" sz="1400" dirty="0"/>
                        <a:t>(</a:t>
                      </a:r>
                      <a:r>
                        <a:rPr lang="zh-TW" altLang="en-US" sz="1400" dirty="0"/>
                        <a:t>低年級</a:t>
                      </a:r>
                      <a:r>
                        <a:rPr lang="en-US" altLang="zh-TW" sz="1400" dirty="0"/>
                        <a:t>)</a:t>
                      </a:r>
                      <a:endParaRPr lang="zh-TW" alt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a:t>教學主題</a:t>
                      </a:r>
                    </a:p>
                  </a:txBody>
                  <a:tcPr marL="68580" marR="68580" marT="34290" marB="34290">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r>
                        <a:rPr lang="zh-TW" altLang="en-US" sz="1400" dirty="0"/>
                        <a:t>第二學習階段</a:t>
                      </a:r>
                      <a:r>
                        <a:rPr lang="en-US" altLang="zh-TW" sz="1400" dirty="0"/>
                        <a:t>(</a:t>
                      </a:r>
                      <a:r>
                        <a:rPr lang="zh-TW" altLang="en-US" sz="1400" dirty="0"/>
                        <a:t>中年級</a:t>
                      </a:r>
                      <a:r>
                        <a:rPr lang="en-US" altLang="zh-TW" sz="1400" dirty="0"/>
                        <a:t>)</a:t>
                      </a:r>
                    </a:p>
                    <a:p>
                      <a:r>
                        <a:rPr lang="zh-TW" altLang="en-US" sz="1400" dirty="0"/>
                        <a:t>教學主題</a:t>
                      </a:r>
                    </a:p>
                  </a:txBody>
                  <a:tcPr marL="68580" marR="68580" marT="34290" marB="34290">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r>
                        <a:rPr lang="zh-TW" altLang="en-US" sz="1400" dirty="0"/>
                        <a:t>第三學習階段</a:t>
                      </a:r>
                      <a:r>
                        <a:rPr lang="en-US" altLang="zh-TW" sz="1400" dirty="0"/>
                        <a:t>(</a:t>
                      </a:r>
                      <a:r>
                        <a:rPr lang="zh-TW" altLang="en-US" sz="1400" dirty="0"/>
                        <a:t>高年級</a:t>
                      </a:r>
                      <a:r>
                        <a:rPr lang="en-US" altLang="zh-TW" sz="1400" dirty="0"/>
                        <a:t>)</a:t>
                      </a:r>
                    </a:p>
                    <a:p>
                      <a:r>
                        <a:rPr lang="zh-TW" altLang="en-US" sz="1400" dirty="0"/>
                        <a:t>教學主題</a:t>
                      </a:r>
                    </a:p>
                  </a:txBody>
                  <a:tcPr marL="68580" marR="68580" marT="34290" marB="34290">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688982142"/>
                  </a:ext>
                </a:extLst>
              </a:tr>
              <a:tr h="1813588">
                <a:tc>
                  <a:txBody>
                    <a:bodyPr/>
                    <a:lstStyle/>
                    <a:p>
                      <a:r>
                        <a:rPr lang="zh-TW" altLang="en-US" sz="1400" dirty="0"/>
                        <a:t>資訊素養</a:t>
                      </a:r>
                    </a:p>
                    <a:p>
                      <a:endParaRPr lang="en-US" altLang="zh-TW" sz="1400" dirty="0"/>
                    </a:p>
                    <a:p>
                      <a:endParaRPr lang="en-US" altLang="zh-TW" sz="1400" dirty="0"/>
                    </a:p>
                    <a:p>
                      <a:r>
                        <a:rPr lang="en-US" altLang="zh-TW" sz="1400" dirty="0"/>
                        <a:t>e</a:t>
                      </a:r>
                      <a:r>
                        <a:rPr lang="zh-TW" altLang="en-US" sz="1400" dirty="0"/>
                        <a:t>探究徑</a:t>
                      </a:r>
                    </a:p>
                    <a:p>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zh-TW" altLang="en-US" sz="1400" dirty="0"/>
                        <a:t>七</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a:t>資訊利用與探究</a:t>
                      </a:r>
                    </a:p>
                    <a:p>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altLang="zh-TW" sz="1400" dirty="0"/>
                        <a:t>1.</a:t>
                      </a:r>
                      <a:r>
                        <a:rPr lang="zh-TW" altLang="en-US" sz="1400" dirty="0">
                          <a:solidFill>
                            <a:srgbClr val="3333FF"/>
                          </a:solidFill>
                        </a:rPr>
                        <a:t>覺察問題並表達</a:t>
                      </a:r>
                      <a:r>
                        <a:rPr lang="zh-TW" altLang="en-US" sz="1400" dirty="0" smtClean="0">
                          <a:solidFill>
                            <a:srgbClr val="3333FF"/>
                          </a:solidFill>
                        </a:rPr>
                        <a:t>資訊需求</a:t>
                      </a:r>
                      <a:r>
                        <a:rPr lang="zh-TW" altLang="en-US" sz="1400" dirty="0"/>
                        <a:t>。</a:t>
                      </a:r>
                    </a:p>
                    <a:p>
                      <a:r>
                        <a:rPr lang="en-US" altLang="zh-TW" sz="1400" dirty="0"/>
                        <a:t>2.</a:t>
                      </a:r>
                      <a:r>
                        <a:rPr lang="zh-TW" altLang="en-US" sz="1400" dirty="0"/>
                        <a:t>認識</a:t>
                      </a:r>
                      <a:r>
                        <a:rPr lang="zh-TW" altLang="en-US" sz="1400" dirty="0">
                          <a:solidFill>
                            <a:srgbClr val="3333FF"/>
                          </a:solidFill>
                        </a:rPr>
                        <a:t>獲取資訊的</a:t>
                      </a:r>
                      <a:r>
                        <a:rPr lang="zh-TW" altLang="en-US" sz="1400" dirty="0" smtClean="0">
                          <a:solidFill>
                            <a:srgbClr val="3333FF"/>
                          </a:solidFill>
                        </a:rPr>
                        <a:t>管道及</a:t>
                      </a:r>
                      <a:r>
                        <a:rPr lang="zh-TW" altLang="en-US" sz="1400" dirty="0">
                          <a:solidFill>
                            <a:srgbClr val="3333FF"/>
                          </a:solidFill>
                        </a:rPr>
                        <a:t>方法</a:t>
                      </a:r>
                      <a:r>
                        <a:rPr lang="zh-TW" altLang="en-US" sz="1400" dirty="0"/>
                        <a:t>，滿足資訊需求。</a:t>
                      </a:r>
                    </a:p>
                    <a:p>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altLang="zh-TW" sz="1400" dirty="0"/>
                        <a:t>1.</a:t>
                      </a:r>
                      <a:r>
                        <a:rPr lang="zh-TW" altLang="en-US" sz="1400" dirty="0"/>
                        <a:t>樂於參與組別討論、 </a:t>
                      </a:r>
                      <a:endParaRPr lang="en-US" altLang="zh-TW" sz="1400" dirty="0"/>
                    </a:p>
                    <a:p>
                      <a:r>
                        <a:rPr lang="zh-TW" altLang="en-US" sz="1400" dirty="0" smtClean="0"/>
                        <a:t>進行合作</a:t>
                      </a:r>
                      <a:r>
                        <a:rPr lang="zh-TW" altLang="en-US" sz="1400" dirty="0"/>
                        <a:t>學習，</a:t>
                      </a:r>
                      <a:r>
                        <a:rPr lang="zh-TW" altLang="en-US" sz="1400" dirty="0" smtClean="0"/>
                        <a:t>並</a:t>
                      </a:r>
                      <a:r>
                        <a:rPr lang="en-US" altLang="zh-TW" sz="1400" dirty="0" smtClean="0"/>
                        <a:t> </a:t>
                      </a:r>
                      <a:r>
                        <a:rPr lang="zh-TW" altLang="en-US" sz="1400" dirty="0"/>
                        <a:t>透過</a:t>
                      </a:r>
                      <a:r>
                        <a:rPr lang="zh-TW" altLang="en-US" sz="1400" dirty="0" smtClean="0"/>
                        <a:t>不同機制尋求專家意見。</a:t>
                      </a:r>
                    </a:p>
                    <a:p>
                      <a:r>
                        <a:rPr lang="en-US" altLang="zh-TW" sz="1400" dirty="0" smtClean="0"/>
                        <a:t>2</a:t>
                      </a:r>
                      <a:r>
                        <a:rPr lang="en-US" altLang="zh-TW" sz="1400" dirty="0"/>
                        <a:t>.</a:t>
                      </a:r>
                      <a:r>
                        <a:rPr lang="zh-TW" altLang="en-US" sz="1400" dirty="0"/>
                        <a:t>從問題思考、資料</a:t>
                      </a:r>
                      <a:r>
                        <a:rPr lang="zh-TW" altLang="en-US" sz="1400" dirty="0" smtClean="0"/>
                        <a:t>搜尋</a:t>
                      </a:r>
                      <a:r>
                        <a:rPr lang="zh-TW" altLang="en-US" sz="1400" dirty="0"/>
                        <a:t>與 完成報告的</a:t>
                      </a:r>
                      <a:r>
                        <a:rPr lang="zh-TW" altLang="en-US" sz="1400" dirty="0" smtClean="0"/>
                        <a:t>過程中</a:t>
                      </a:r>
                      <a:r>
                        <a:rPr lang="zh-TW" altLang="en-US" sz="1400" dirty="0"/>
                        <a:t>，</a:t>
                      </a:r>
                      <a:r>
                        <a:rPr lang="zh-TW" altLang="en-US" sz="1400" dirty="0">
                          <a:solidFill>
                            <a:srgbClr val="3333FF"/>
                          </a:solidFill>
                        </a:rPr>
                        <a:t>了解問題解決</a:t>
                      </a:r>
                      <a:r>
                        <a:rPr lang="zh-TW" altLang="en-US" sz="1400" dirty="0" smtClean="0">
                          <a:solidFill>
                            <a:srgbClr val="3333FF"/>
                          </a:solidFill>
                        </a:rPr>
                        <a:t>模式</a:t>
                      </a:r>
                      <a:r>
                        <a:rPr lang="zh-TW" altLang="en-US" sz="1400" dirty="0">
                          <a:solidFill>
                            <a:srgbClr val="3333FF"/>
                          </a:solidFill>
                        </a:rPr>
                        <a:t>的各項</a:t>
                      </a:r>
                      <a:r>
                        <a:rPr lang="zh-TW" altLang="en-US" sz="1400" dirty="0" smtClean="0">
                          <a:solidFill>
                            <a:srgbClr val="3333FF"/>
                          </a:solidFill>
                        </a:rPr>
                        <a:t>技能</a:t>
                      </a:r>
                      <a:r>
                        <a:rPr lang="zh-TW" altLang="en-US" sz="1400" dirty="0">
                          <a:solidFill>
                            <a:srgbClr val="3333FF"/>
                          </a:solidFill>
                        </a:rPr>
                        <a:t>。</a:t>
                      </a:r>
                    </a:p>
                    <a:p>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altLang="zh-TW" sz="1400" dirty="0"/>
                        <a:t>1.</a:t>
                      </a:r>
                      <a:r>
                        <a:rPr lang="zh-TW" altLang="en-US" sz="1400" dirty="0"/>
                        <a:t>能</a:t>
                      </a:r>
                      <a:r>
                        <a:rPr lang="zh-TW" altLang="en-US" sz="1400" dirty="0">
                          <a:solidFill>
                            <a:srgbClr val="3333FF"/>
                          </a:solidFill>
                        </a:rPr>
                        <a:t>自主</a:t>
                      </a:r>
                      <a:r>
                        <a:rPr lang="zh-TW" altLang="en-US" sz="1400" dirty="0" smtClean="0">
                          <a:solidFill>
                            <a:srgbClr val="3333FF"/>
                          </a:solidFill>
                        </a:rPr>
                        <a:t>學習進行</a:t>
                      </a:r>
                      <a:r>
                        <a:rPr lang="zh-TW" altLang="en-US" sz="1400" dirty="0">
                          <a:solidFill>
                            <a:srgbClr val="3333FF"/>
                          </a:solidFill>
                        </a:rPr>
                        <a:t>獨立研 究。</a:t>
                      </a:r>
                    </a:p>
                    <a:p>
                      <a:r>
                        <a:rPr lang="en-US" altLang="zh-TW" sz="1400" dirty="0"/>
                        <a:t>2.</a:t>
                      </a:r>
                      <a:r>
                        <a:rPr lang="zh-TW" altLang="en-US" sz="1400" dirty="0"/>
                        <a:t>瞭解不同研究方法的</a:t>
                      </a:r>
                      <a:r>
                        <a:rPr lang="zh-TW" altLang="en-US" sz="1400" dirty="0" smtClean="0"/>
                        <a:t>效益</a:t>
                      </a:r>
                      <a:r>
                        <a:rPr lang="zh-TW" altLang="en-US" sz="1400" dirty="0"/>
                        <a:t>與</a:t>
                      </a:r>
                      <a:r>
                        <a:rPr lang="zh-TW" altLang="en-US" sz="1400" dirty="0" smtClean="0"/>
                        <a:t>適用性</a:t>
                      </a:r>
                      <a:r>
                        <a:rPr lang="zh-TW" altLang="en-US" sz="1400" dirty="0"/>
                        <a:t>，選擇最適當的</a:t>
                      </a:r>
                      <a:r>
                        <a:rPr lang="zh-TW" altLang="en-US" sz="1400" dirty="0">
                          <a:solidFill>
                            <a:srgbClr val="3333FF"/>
                          </a:solidFill>
                        </a:rPr>
                        <a:t>研究方法</a:t>
                      </a:r>
                      <a:r>
                        <a:rPr lang="zh-TW" altLang="en-US" sz="1400" dirty="0" smtClean="0"/>
                        <a:t>，發展</a:t>
                      </a:r>
                      <a:r>
                        <a:rPr lang="zh-TW" altLang="en-US" sz="1400" dirty="0"/>
                        <a:t>相應的</a:t>
                      </a:r>
                      <a:r>
                        <a:rPr lang="zh-TW" altLang="en-US" sz="1400" dirty="0">
                          <a:solidFill>
                            <a:srgbClr val="3333FF"/>
                          </a:solidFill>
                        </a:rPr>
                        <a:t>研究計畫</a:t>
                      </a:r>
                      <a:r>
                        <a:rPr lang="zh-TW" altLang="en-US" sz="1400" dirty="0"/>
                        <a:t>。</a:t>
                      </a:r>
                    </a:p>
                    <a:p>
                      <a:r>
                        <a:rPr lang="en-US" altLang="zh-TW" sz="1400" dirty="0"/>
                        <a:t>3.</a:t>
                      </a:r>
                      <a:r>
                        <a:rPr lang="zh-TW" altLang="en-US" sz="1400" dirty="0"/>
                        <a:t>運用資訊素養的各項技 能，</a:t>
                      </a:r>
                      <a:r>
                        <a:rPr lang="zh-TW" altLang="en-US" sz="1400" dirty="0" smtClean="0">
                          <a:solidFill>
                            <a:srgbClr val="3333FF"/>
                          </a:solidFill>
                        </a:rPr>
                        <a:t>活用</a:t>
                      </a:r>
                      <a:r>
                        <a:rPr lang="zh-TW" altLang="en-US" sz="1400" dirty="0">
                          <a:solidFill>
                            <a:srgbClr val="3333FF"/>
                          </a:solidFill>
                        </a:rPr>
                        <a:t>資訊</a:t>
                      </a:r>
                      <a:r>
                        <a:rPr lang="zh-TW" altLang="en-US" sz="1400" dirty="0"/>
                        <a:t>、</a:t>
                      </a:r>
                      <a:r>
                        <a:rPr lang="zh-TW" altLang="en-US" sz="1400" dirty="0">
                          <a:solidFill>
                            <a:srgbClr val="3333FF"/>
                          </a:solidFill>
                        </a:rPr>
                        <a:t>創建</a:t>
                      </a:r>
                      <a:r>
                        <a:rPr lang="zh-TW" altLang="en-US" sz="1400" dirty="0" smtClean="0">
                          <a:solidFill>
                            <a:srgbClr val="3333FF"/>
                          </a:solidFill>
                        </a:rPr>
                        <a:t>新知</a:t>
                      </a:r>
                      <a:r>
                        <a:rPr lang="zh-TW" altLang="en-US" sz="1400" dirty="0">
                          <a:solidFill>
                            <a:srgbClr val="3333FF"/>
                          </a:solidFill>
                        </a:rPr>
                        <a:t>。</a:t>
                      </a:r>
                    </a:p>
                    <a:p>
                      <a:r>
                        <a:rPr lang="en-US" altLang="zh-TW" sz="1400" dirty="0"/>
                        <a:t>4.</a:t>
                      </a:r>
                      <a:r>
                        <a:rPr lang="zh-TW" altLang="en-US" sz="1400" dirty="0"/>
                        <a:t>根據作品與聽眾的特性， </a:t>
                      </a:r>
                      <a:r>
                        <a:rPr lang="zh-TW" altLang="en-US" sz="1400" dirty="0" smtClean="0">
                          <a:solidFill>
                            <a:srgbClr val="3333FF"/>
                          </a:solidFill>
                        </a:rPr>
                        <a:t>選擇</a:t>
                      </a:r>
                      <a:r>
                        <a:rPr lang="zh-TW" altLang="en-US" sz="1400" dirty="0" smtClean="0"/>
                        <a:t>有效</a:t>
                      </a:r>
                      <a:r>
                        <a:rPr lang="zh-TW" altLang="en-US" sz="1400" dirty="0"/>
                        <a:t>的溝通</a:t>
                      </a:r>
                      <a:r>
                        <a:rPr lang="zh-TW" altLang="en-US" sz="1400" dirty="0">
                          <a:solidFill>
                            <a:srgbClr val="3333FF"/>
                          </a:solidFill>
                        </a:rPr>
                        <a:t>媒體</a:t>
                      </a:r>
                      <a:r>
                        <a:rPr lang="zh-TW" altLang="en-US" sz="1400" dirty="0" smtClean="0">
                          <a:solidFill>
                            <a:srgbClr val="3333FF"/>
                          </a:solidFill>
                        </a:rPr>
                        <a:t>與形式</a:t>
                      </a:r>
                      <a:r>
                        <a:rPr lang="zh-TW" altLang="en-US" sz="1400" dirty="0"/>
                        <a:t>，</a:t>
                      </a:r>
                      <a:r>
                        <a:rPr lang="zh-TW" altLang="en-US" sz="1400" dirty="0" smtClean="0"/>
                        <a:t>與他人</a:t>
                      </a:r>
                      <a:r>
                        <a:rPr lang="zh-TW" altLang="en-US" sz="1400" dirty="0"/>
                        <a:t>分享</a:t>
                      </a:r>
                      <a:r>
                        <a:rPr lang="zh-TW" altLang="en-US" sz="1400" dirty="0">
                          <a:solidFill>
                            <a:srgbClr val="3333FF"/>
                          </a:solidFill>
                        </a:rPr>
                        <a:t>創建</a:t>
                      </a:r>
                      <a:r>
                        <a:rPr lang="zh-TW" altLang="en-US" sz="1400" dirty="0"/>
                        <a:t>成果。</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513505956"/>
                  </a:ext>
                </a:extLst>
              </a:tr>
            </a:tbl>
          </a:graphicData>
        </a:graphic>
      </p:graphicFrame>
      <p:cxnSp>
        <p:nvCxnSpPr>
          <p:cNvPr id="5" name="直線接點 4">
            <a:extLst>
              <a:ext uri="{FF2B5EF4-FFF2-40B4-BE49-F238E27FC236}">
                <a16:creationId xmlns:a16="http://schemas.microsoft.com/office/drawing/2014/main" id="{85BDFEBE-FE39-088E-0096-3FE2921576CC}"/>
              </a:ext>
            </a:extLst>
          </p:cNvPr>
          <p:cNvCxnSpPr>
            <a:cxnSpLocks/>
          </p:cNvCxnSpPr>
          <p:nvPr/>
        </p:nvCxnSpPr>
        <p:spPr>
          <a:xfrm flipH="1">
            <a:off x="840352" y="2443125"/>
            <a:ext cx="374946" cy="3369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E4983A48-4C14-7CEA-E2D0-F206C9D814E0}"/>
              </a:ext>
            </a:extLst>
          </p:cNvPr>
          <p:cNvSpPr txBox="1"/>
          <p:nvPr/>
        </p:nvSpPr>
        <p:spPr>
          <a:xfrm>
            <a:off x="4935388" y="4810274"/>
            <a:ext cx="3579962" cy="253916"/>
          </a:xfrm>
          <a:prstGeom prst="rect">
            <a:avLst/>
          </a:prstGeom>
          <a:noFill/>
        </p:spPr>
        <p:txBody>
          <a:bodyPr wrap="square">
            <a:spAutoFit/>
          </a:bodyPr>
          <a:lstStyle/>
          <a:p>
            <a:pPr defTabSz="685800">
              <a:buClrTx/>
              <a:defRPr/>
            </a:pPr>
            <a:r>
              <a:rPr lang="zh-TW" altLang="en-US" sz="1050" kern="1200" dirty="0">
                <a:solidFill>
                  <a:prstClr val="black"/>
                </a:solidFill>
                <a:latin typeface="標楷體" panose="03000509000000000000" pitchFamily="65" charset="-120"/>
                <a:ea typeface="標楷體" panose="03000509000000000000" pitchFamily="65" charset="-120"/>
              </a:rPr>
              <a:t>資料來源</a:t>
            </a:r>
            <a:r>
              <a:rPr lang="en-US" altLang="zh-TW" sz="1050" kern="1200" dirty="0">
                <a:solidFill>
                  <a:prstClr val="black"/>
                </a:solidFill>
                <a:latin typeface="標楷體" panose="03000509000000000000" pitchFamily="65" charset="-120"/>
                <a:ea typeface="標楷體" panose="03000509000000000000" pitchFamily="65" charset="-120"/>
              </a:rPr>
              <a:t>:</a:t>
            </a:r>
            <a:r>
              <a:rPr lang="zh-TW" altLang="en-US" sz="1050" kern="1200" dirty="0">
                <a:solidFill>
                  <a:prstClr val="black"/>
                </a:solidFill>
                <a:latin typeface="標楷體" panose="03000509000000000000" pitchFamily="65" charset="-120"/>
                <a:ea typeface="標楷體" panose="03000509000000000000" pitchFamily="65" charset="-120"/>
              </a:rPr>
              <a:t>國小圖書資訊利用教育教學綱要</a:t>
            </a:r>
            <a:r>
              <a:rPr lang="en-US" altLang="zh-TW" sz="1050" kern="1200" dirty="0">
                <a:solidFill>
                  <a:prstClr val="black"/>
                </a:solidFill>
                <a:latin typeface="標楷體" panose="03000509000000000000" pitchFamily="65" charset="-120"/>
                <a:ea typeface="標楷體" panose="03000509000000000000" pitchFamily="65" charset="-120"/>
              </a:rPr>
              <a:t>(2020)PDF</a:t>
            </a:r>
            <a:r>
              <a:rPr lang="zh-TW" altLang="en-US" sz="1050" kern="1200" dirty="0">
                <a:solidFill>
                  <a:prstClr val="black"/>
                </a:solidFill>
                <a:latin typeface="標楷體" panose="03000509000000000000" pitchFamily="65" charset="-120"/>
                <a:ea typeface="標楷體" panose="03000509000000000000" pitchFamily="65" charset="-120"/>
              </a:rPr>
              <a:t>版</a:t>
            </a:r>
          </a:p>
        </p:txBody>
      </p:sp>
      <p:sp>
        <p:nvSpPr>
          <p:cNvPr id="7" name="投影片編號版面配置區 6">
            <a:extLst>
              <a:ext uri="{FF2B5EF4-FFF2-40B4-BE49-F238E27FC236}">
                <a16:creationId xmlns:a16="http://schemas.microsoft.com/office/drawing/2014/main" id="{FD135B91-0A89-4CD8-B6E6-0B6FFBF88DBD}"/>
              </a:ext>
            </a:extLst>
          </p:cNvPr>
          <p:cNvSpPr>
            <a:spLocks noGrp="1"/>
          </p:cNvSpPr>
          <p:nvPr>
            <p:ph type="sldNum" sz="quarter" idx="12"/>
          </p:nvPr>
        </p:nvSpPr>
        <p:spPr/>
        <p:txBody>
          <a:bodyPr/>
          <a:lstStyle/>
          <a:p>
            <a:fld id="{B304A351-0238-44A1-9C10-E1F8B684A890}" type="slidenum">
              <a:rPr lang="zh-TW" altLang="en-US" smtClean="0"/>
              <a:t>6</a:t>
            </a:fld>
            <a:endParaRPr lang="zh-TW" altLang="en-US"/>
          </a:p>
        </p:txBody>
      </p:sp>
    </p:spTree>
    <p:extLst>
      <p:ext uri="{BB962C8B-B14F-4D97-AF65-F5344CB8AC3E}">
        <p14:creationId xmlns:p14="http://schemas.microsoft.com/office/powerpoint/2010/main" val="40824801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B86BDF61-BAFC-4932-BEB5-522033DCD0B6}" type="slidenum">
              <a:rPr lang="zh-TW" altLang="en-US" smtClean="0"/>
              <a:t>7</a:t>
            </a:fld>
            <a:endParaRPr lang="zh-TW" altLang="en-US"/>
          </a:p>
        </p:txBody>
      </p:sp>
      <p:sp>
        <p:nvSpPr>
          <p:cNvPr id="5" name="矩形 4">
            <a:extLst>
              <a:ext uri="{FF2B5EF4-FFF2-40B4-BE49-F238E27FC236}">
                <a16:creationId xmlns:a16="http://schemas.microsoft.com/office/drawing/2014/main" id="{AB3BA6A1-DBE2-46F4-8F47-0CEC0C6D6E35}"/>
              </a:ext>
            </a:extLst>
          </p:cNvPr>
          <p:cNvSpPr/>
          <p:nvPr/>
        </p:nvSpPr>
        <p:spPr>
          <a:xfrm>
            <a:off x="1556263" y="763448"/>
            <a:ext cx="5802480" cy="646331"/>
          </a:xfrm>
          <a:prstGeom prst="rect">
            <a:avLst/>
          </a:prstGeom>
        </p:spPr>
        <p:txBody>
          <a:bodyPr wrap="square">
            <a:spAutoFit/>
          </a:bodyPr>
          <a:lstStyle/>
          <a:p>
            <a:pPr lvl="0"/>
            <a:r>
              <a:rPr lang="zh-TW" altLang="en-US" sz="3600" b="1" dirty="0" smtClean="0">
                <a:solidFill>
                  <a:srgbClr val="2A95B7">
                    <a:lumMod val="75000"/>
                  </a:srgbClr>
                </a:solidFill>
                <a:latin typeface="微軟正黑體" panose="020B0604030504040204" pitchFamily="34" charset="-120"/>
                <a:ea typeface="微軟正黑體" panose="020B0604030504040204" pitchFamily="34" charset="-120"/>
              </a:rPr>
              <a:t>國中圖書</a:t>
            </a:r>
            <a:r>
              <a:rPr lang="zh-TW" altLang="en-US" sz="3600" b="1" dirty="0">
                <a:solidFill>
                  <a:srgbClr val="2A95B7">
                    <a:lumMod val="75000"/>
                  </a:srgbClr>
                </a:solidFill>
                <a:latin typeface="微軟正黑體" panose="020B0604030504040204" pitchFamily="34" charset="-120"/>
                <a:ea typeface="微軟正黑體" panose="020B0604030504040204" pitchFamily="34" charset="-120"/>
              </a:rPr>
              <a:t>資訊利用教育課程</a:t>
            </a:r>
          </a:p>
        </p:txBody>
      </p:sp>
      <p:pic>
        <p:nvPicPr>
          <p:cNvPr id="3" name="圖片 2">
            <a:extLst>
              <a:ext uri="{FF2B5EF4-FFF2-40B4-BE49-F238E27FC236}">
                <a16:creationId xmlns:a16="http://schemas.microsoft.com/office/drawing/2014/main" id="{FBCDDA48-2E4C-46D1-940B-C363E2A701D2}"/>
              </a:ext>
            </a:extLst>
          </p:cNvPr>
          <p:cNvPicPr>
            <a:picLocks noChangeAspect="1"/>
          </p:cNvPicPr>
          <p:nvPr/>
        </p:nvPicPr>
        <p:blipFill>
          <a:blip r:embed="rId2"/>
          <a:stretch>
            <a:fillRect/>
          </a:stretch>
        </p:blipFill>
        <p:spPr>
          <a:xfrm>
            <a:off x="1198774" y="1343198"/>
            <a:ext cx="6674156" cy="3080570"/>
          </a:xfrm>
          <a:prstGeom prst="rect">
            <a:avLst/>
          </a:prstGeom>
        </p:spPr>
      </p:pic>
      <p:sp>
        <p:nvSpPr>
          <p:cNvPr id="6" name="矩形 5"/>
          <p:cNvSpPr/>
          <p:nvPr/>
        </p:nvSpPr>
        <p:spPr>
          <a:xfrm>
            <a:off x="1248229" y="3693886"/>
            <a:ext cx="6589485" cy="7257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82553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1688129" y="462346"/>
            <a:ext cx="7020900" cy="750300"/>
          </a:xfrm>
        </p:spPr>
        <p:txBody>
          <a:bodyPr>
            <a:noAutofit/>
          </a:bodyPr>
          <a:lstStyle/>
          <a:p>
            <a:r>
              <a:rPr lang="zh-TW" altLang="en-US" sz="2700" dirty="0">
                <a:latin typeface="微軟正黑體" panose="020B0604030504040204" pitchFamily="34" charset="-120"/>
                <a:ea typeface="微軟正黑體" panose="020B0604030504040204" pitchFamily="34" charset="-120"/>
              </a:rPr>
              <a:t>國小圖書教師初、進階研習</a:t>
            </a:r>
          </a:p>
        </p:txBody>
      </p:sp>
      <p:sp>
        <p:nvSpPr>
          <p:cNvPr id="2" name="投影片編號版面配置區 1"/>
          <p:cNvSpPr>
            <a:spLocks noGrp="1"/>
          </p:cNvSpPr>
          <p:nvPr>
            <p:ph type="sldNum" sz="quarter" idx="12"/>
          </p:nvPr>
        </p:nvSpPr>
        <p:spPr/>
        <p:txBody>
          <a:bodyPr/>
          <a:lstStyle/>
          <a:p>
            <a:fld id="{9E46D4D8-7E2B-49EA-A29A-58E4CA8BC9AD}" type="slidenum">
              <a:rPr lang="zh-TW" altLang="en-US" smtClean="0"/>
              <a:t>8</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861677873"/>
              </p:ext>
            </p:extLst>
          </p:nvPr>
        </p:nvGraphicFramePr>
        <p:xfrm>
          <a:off x="1385646" y="1005576"/>
          <a:ext cx="6399000" cy="3171738"/>
        </p:xfrm>
        <a:graphic>
          <a:graphicData uri="http://schemas.openxmlformats.org/drawingml/2006/table">
            <a:tbl>
              <a:tblPr firstRow="1" firstCol="1" bandRow="1">
                <a:tableStyleId>{72833802-FEF1-4C79-8D5D-14CF1EAF98D9}</a:tableStyleId>
              </a:tblPr>
              <a:tblGrid>
                <a:gridCol w="3294366">
                  <a:extLst>
                    <a:ext uri="{9D8B030D-6E8A-4147-A177-3AD203B41FA5}">
                      <a16:colId xmlns:a16="http://schemas.microsoft.com/office/drawing/2014/main" val="20000"/>
                    </a:ext>
                  </a:extLst>
                </a:gridCol>
                <a:gridCol w="3104634">
                  <a:extLst>
                    <a:ext uri="{9D8B030D-6E8A-4147-A177-3AD203B41FA5}">
                      <a16:colId xmlns:a16="http://schemas.microsoft.com/office/drawing/2014/main" val="20001"/>
                    </a:ext>
                  </a:extLst>
                </a:gridCol>
              </a:tblGrid>
              <a:tr h="457200">
                <a:tc>
                  <a:txBody>
                    <a:bodyPr/>
                    <a:lstStyle/>
                    <a:p>
                      <a:pPr>
                        <a:spcAft>
                          <a:spcPts val="0"/>
                        </a:spcAft>
                      </a:pPr>
                      <a:r>
                        <a:rPr lang="zh-TW" altLang="en-US" sz="2000" b="1" kern="100" dirty="0">
                          <a:solidFill>
                            <a:schemeClr val="accent2">
                              <a:lumMod val="50000"/>
                            </a:schemeClr>
                          </a:solidFill>
                          <a:effectLst/>
                          <a:latin typeface="微軟正黑體" panose="020B0604030504040204" pitchFamily="34" charset="-120"/>
                          <a:ea typeface="微軟正黑體" panose="020B0604030504040204" pitchFamily="34" charset="-120"/>
                          <a:cs typeface="+mn-cs"/>
                        </a:rPr>
                        <a:t>初階課程內容</a:t>
                      </a:r>
                      <a:r>
                        <a:rPr lang="en-US" altLang="zh-TW" sz="2000" b="1" kern="100" dirty="0">
                          <a:solidFill>
                            <a:schemeClr val="accent2">
                              <a:lumMod val="50000"/>
                            </a:schemeClr>
                          </a:solidFill>
                          <a:effectLst/>
                          <a:latin typeface="微軟正黑體" panose="020B0604030504040204" pitchFamily="34" charset="-120"/>
                          <a:ea typeface="微軟正黑體" panose="020B0604030504040204" pitchFamily="34" charset="-120"/>
                          <a:cs typeface="+mn-cs"/>
                        </a:rPr>
                        <a:t>(</a:t>
                      </a:r>
                      <a:r>
                        <a:rPr lang="zh-TW" altLang="en-US" sz="2000" b="1" kern="100" dirty="0">
                          <a:solidFill>
                            <a:schemeClr val="accent2">
                              <a:lumMod val="50000"/>
                            </a:schemeClr>
                          </a:solidFill>
                          <a:effectLst/>
                          <a:latin typeface="微軟正黑體" panose="020B0604030504040204" pitchFamily="34" charset="-120"/>
                          <a:ea typeface="微軟正黑體" panose="020B0604030504040204" pitchFamily="34" charset="-120"/>
                          <a:cs typeface="+mn-cs"/>
                        </a:rPr>
                        <a:t>暑假二天</a:t>
                      </a:r>
                      <a:r>
                        <a:rPr lang="en-US" altLang="zh-TW" sz="2000" b="1" kern="100" dirty="0">
                          <a:solidFill>
                            <a:schemeClr val="accent2">
                              <a:lumMod val="50000"/>
                            </a:schemeClr>
                          </a:solidFill>
                          <a:effectLst/>
                          <a:latin typeface="微軟正黑體" panose="020B0604030504040204" pitchFamily="34" charset="-120"/>
                          <a:ea typeface="微軟正黑體" panose="020B0604030504040204" pitchFamily="34" charset="-120"/>
                          <a:cs typeface="+mn-cs"/>
                        </a:rPr>
                        <a:t>)</a:t>
                      </a:r>
                      <a:endParaRPr lang="zh-TW" sz="2000" b="1" kern="100" dirty="0">
                        <a:solidFill>
                          <a:schemeClr val="accent2">
                            <a:lumMod val="50000"/>
                          </a:schemeClr>
                        </a:solidFill>
                        <a:effectLst/>
                        <a:latin typeface="微軟正黑體" panose="020B0604030504040204" pitchFamily="34" charset="-120"/>
                        <a:ea typeface="微軟正黑體" panose="020B0604030504040204" pitchFamily="34" charset="-120"/>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accent2">
                              <a:lumMod val="50000"/>
                            </a:schemeClr>
                          </a:solidFill>
                          <a:effectLst/>
                          <a:latin typeface="微軟正黑體" panose="020B0604030504040204" pitchFamily="34" charset="-120"/>
                          <a:ea typeface="微軟正黑體" panose="020B0604030504040204" pitchFamily="34" charset="-120"/>
                          <a:cs typeface="+mn-cs"/>
                        </a:rPr>
                        <a:t>進階課程內容</a:t>
                      </a:r>
                      <a:r>
                        <a:rPr lang="en-US" altLang="zh-TW" sz="2000" b="1" kern="100" dirty="0">
                          <a:solidFill>
                            <a:schemeClr val="accent2">
                              <a:lumMod val="50000"/>
                            </a:schemeClr>
                          </a:solidFill>
                          <a:effectLst/>
                          <a:latin typeface="微軟正黑體" panose="020B0604030504040204" pitchFamily="34" charset="-120"/>
                          <a:ea typeface="微軟正黑體" panose="020B0604030504040204" pitchFamily="34" charset="-120"/>
                          <a:cs typeface="+mn-cs"/>
                        </a:rPr>
                        <a:t>(</a:t>
                      </a:r>
                      <a:r>
                        <a:rPr lang="zh-TW" altLang="en-US" sz="2000" b="1" kern="100" dirty="0">
                          <a:solidFill>
                            <a:schemeClr val="accent2">
                              <a:lumMod val="50000"/>
                            </a:schemeClr>
                          </a:solidFill>
                          <a:effectLst/>
                          <a:latin typeface="微軟正黑體" panose="020B0604030504040204" pitchFamily="34" charset="-120"/>
                          <a:ea typeface="微軟正黑體" panose="020B0604030504040204" pitchFamily="34" charset="-120"/>
                          <a:cs typeface="+mn-cs"/>
                        </a:rPr>
                        <a:t>寒假二天</a:t>
                      </a:r>
                      <a:r>
                        <a:rPr lang="en-US" altLang="zh-TW" sz="2000" b="1" kern="100" dirty="0">
                          <a:solidFill>
                            <a:schemeClr val="accent2">
                              <a:lumMod val="50000"/>
                            </a:schemeClr>
                          </a:solidFill>
                          <a:effectLst/>
                          <a:latin typeface="微軟正黑體" panose="020B0604030504040204" pitchFamily="34" charset="-120"/>
                          <a:ea typeface="微軟正黑體" panose="020B0604030504040204" pitchFamily="34" charset="-120"/>
                          <a:cs typeface="+mn-cs"/>
                        </a:rPr>
                        <a:t>)</a:t>
                      </a:r>
                      <a:endParaRPr lang="zh-TW" altLang="zh-TW" sz="2000" b="1" kern="100" dirty="0">
                        <a:solidFill>
                          <a:schemeClr val="accent2">
                            <a:lumMod val="50000"/>
                          </a:schemeClr>
                        </a:solidFill>
                        <a:effectLst/>
                        <a:latin typeface="微軟正黑體" panose="020B0604030504040204" pitchFamily="34" charset="-120"/>
                        <a:ea typeface="微軟正黑體" panose="020B0604030504040204" pitchFamily="34" charset="-120"/>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0000">
                <a:tc>
                  <a:txBody>
                    <a:bodyPr/>
                    <a:lstStyle/>
                    <a:p>
                      <a:pPr marL="0" indent="0">
                        <a:spcAft>
                          <a:spcPts val="0"/>
                        </a:spcAft>
                        <a:buFont typeface="Wingdings" panose="05000000000000000000" pitchFamily="2" charset="2"/>
                        <a:buNone/>
                      </a:pPr>
                      <a:r>
                        <a:rPr lang="zh-TW" altLang="en-US" sz="1500" b="0" kern="100" dirty="0">
                          <a:effectLst/>
                          <a:latin typeface="+mn-ea"/>
                          <a:ea typeface="+mn-ea"/>
                          <a:cs typeface="Times New Roman"/>
                        </a:rPr>
                        <a:t>圖書教師的角色</a:t>
                      </a:r>
                      <a:endParaRPr lang="zh-TW" sz="1500" b="0" kern="100" dirty="0">
                        <a:effectLst/>
                        <a:latin typeface="+mn-ea"/>
                        <a:ea typeface="+mn-ea"/>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effectLst/>
                          <a:latin typeface="+mn-ea"/>
                          <a:ea typeface="+mn-ea"/>
                          <a:cs typeface="Times New Roman"/>
                        </a:rPr>
                        <a:t>閱讀與學習</a:t>
                      </a:r>
                      <a:endParaRPr lang="zh-TW" altLang="zh-TW" sz="1400" b="0" kern="100" dirty="0">
                        <a:effectLst/>
                        <a:latin typeface="+mn-ea"/>
                        <a:ea typeface="+mn-ea"/>
                        <a:cs typeface="Times New Roman"/>
                      </a:endParaRPr>
                    </a:p>
                  </a:txBody>
                  <a:tcPr marL="50643" marR="5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500" b="0" kern="100" dirty="0">
                          <a:effectLst/>
                          <a:latin typeface="+mn-ea"/>
                          <a:ea typeface="+mn-ea"/>
                        </a:rPr>
                        <a:t>國民小學圖書館經營實務：</a:t>
                      </a:r>
                      <a:r>
                        <a:rPr lang="zh-TW" altLang="zh-TW" sz="1500" b="0" kern="100" dirty="0">
                          <a:effectLst/>
                          <a:latin typeface="+mn-ea"/>
                          <a:ea typeface="+mn-ea"/>
                        </a:rPr>
                        <a:t>圖書教師的</a:t>
                      </a:r>
                      <a:r>
                        <a:rPr lang="en-US" altLang="zh-TW" sz="1500" b="0" kern="100" dirty="0">
                          <a:effectLst/>
                          <a:latin typeface="+mn-ea"/>
                          <a:ea typeface="+mn-ea"/>
                        </a:rPr>
                        <a:t>365</a:t>
                      </a:r>
                      <a:r>
                        <a:rPr lang="zh-TW" altLang="en-US" sz="1500" b="0" kern="100" dirty="0">
                          <a:effectLst/>
                          <a:latin typeface="+mn-ea"/>
                          <a:ea typeface="+mn-ea"/>
                        </a:rPr>
                        <a:t>天</a:t>
                      </a:r>
                      <a:endParaRPr lang="zh-TW" altLang="zh-TW" sz="1500" b="0" kern="100" dirty="0">
                        <a:effectLst/>
                        <a:latin typeface="+mn-ea"/>
                        <a:ea typeface="+mn-ea"/>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200" dirty="0">
                          <a:solidFill>
                            <a:schemeClr val="tx1"/>
                          </a:solidFill>
                          <a:effectLst/>
                          <a:latin typeface="+mn-lt"/>
                          <a:ea typeface="+mn-ea"/>
                          <a:cs typeface="+mn-cs"/>
                        </a:rPr>
                        <a:t>素養導向的閱讀推動</a:t>
                      </a:r>
                      <a:r>
                        <a:rPr lang="zh-TW" altLang="en-US" sz="1400" kern="1200" dirty="0">
                          <a:solidFill>
                            <a:schemeClr val="tx1"/>
                          </a:solidFill>
                          <a:effectLst/>
                          <a:latin typeface="+mn-lt"/>
                          <a:ea typeface="+mn-ea"/>
                          <a:cs typeface="+mn-cs"/>
                        </a:rPr>
                        <a:t>：以</a:t>
                      </a:r>
                      <a:r>
                        <a:rPr lang="en-US" altLang="zh-TW" sz="1400" kern="1200" dirty="0">
                          <a:solidFill>
                            <a:schemeClr val="tx1"/>
                          </a:solidFill>
                          <a:effectLst/>
                          <a:latin typeface="+mn-lt"/>
                          <a:ea typeface="+mn-ea"/>
                          <a:cs typeface="+mn-cs"/>
                        </a:rPr>
                        <a:t>[OO</a:t>
                      </a:r>
                      <a:r>
                        <a:rPr lang="zh-TW" altLang="en-US" sz="1400" kern="1200" dirty="0">
                          <a:solidFill>
                            <a:schemeClr val="tx1"/>
                          </a:solidFill>
                          <a:effectLst/>
                          <a:latin typeface="+mn-lt"/>
                          <a:ea typeface="+mn-ea"/>
                          <a:cs typeface="+mn-cs"/>
                        </a:rPr>
                        <a:t>國小</a:t>
                      </a:r>
                      <a:r>
                        <a:rPr lang="en-US" altLang="zh-TW" sz="1400" kern="1200" dirty="0">
                          <a:solidFill>
                            <a:schemeClr val="tx1"/>
                          </a:solidFill>
                          <a:effectLst/>
                          <a:latin typeface="+mn-lt"/>
                          <a:ea typeface="+mn-ea"/>
                          <a:cs typeface="+mn-cs"/>
                        </a:rPr>
                        <a:t>]</a:t>
                      </a:r>
                      <a:r>
                        <a:rPr lang="zh-TW" altLang="en-US" sz="1400" kern="1200" dirty="0">
                          <a:solidFill>
                            <a:schemeClr val="tx1"/>
                          </a:solidFill>
                          <a:effectLst/>
                          <a:latin typeface="+mn-lt"/>
                          <a:ea typeface="+mn-ea"/>
                          <a:cs typeface="+mn-cs"/>
                        </a:rPr>
                        <a:t>為例</a:t>
                      </a:r>
                      <a:endParaRPr lang="zh-TW" altLang="en-US" sz="1100" dirty="0"/>
                    </a:p>
                  </a:txBody>
                  <a:tcPr marL="50643" marR="5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0000">
                <a:tc>
                  <a:txBody>
                    <a:bodyPr/>
                    <a:lstStyle/>
                    <a:p>
                      <a:pPr marL="0" indent="0">
                        <a:spcAft>
                          <a:spcPts val="0"/>
                        </a:spcAft>
                        <a:buFont typeface="Wingdings" panose="05000000000000000000" pitchFamily="2" charset="2"/>
                        <a:buNone/>
                      </a:pPr>
                      <a:r>
                        <a:rPr lang="zh-TW" altLang="en-US" sz="1500" b="0" kern="100" dirty="0">
                          <a:effectLst/>
                          <a:latin typeface="+mn-ea"/>
                          <a:ea typeface="+mn-ea"/>
                        </a:rPr>
                        <a:t>圖書資訊利用教育</a:t>
                      </a:r>
                      <a:endParaRPr lang="zh-TW" sz="1500" b="0" kern="100" dirty="0">
                        <a:effectLst/>
                        <a:latin typeface="+mn-ea"/>
                        <a:ea typeface="+mn-ea"/>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spcAft>
                          <a:spcPts val="0"/>
                        </a:spcAft>
                        <a:buFont typeface="Wingdings" panose="05000000000000000000" pitchFamily="2" charset="2"/>
                        <a:buNone/>
                      </a:pPr>
                      <a:r>
                        <a:rPr lang="zh-TW" altLang="en-US" sz="1500" b="0" kern="100" dirty="0">
                          <a:effectLst/>
                          <a:latin typeface="+mn-ea"/>
                          <a:ea typeface="+mn-ea"/>
                        </a:rPr>
                        <a:t>圖書資訊利用教學</a:t>
                      </a:r>
                      <a:endParaRPr lang="zh-TW" sz="1500" b="0" kern="100" dirty="0">
                        <a:effectLst/>
                        <a:latin typeface="+mn-ea"/>
                        <a:ea typeface="+mn-ea"/>
                        <a:cs typeface="Times New Roman"/>
                      </a:endParaRPr>
                    </a:p>
                  </a:txBody>
                  <a:tcPr marL="50643" marR="5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000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1500" b="0" kern="100" dirty="0">
                          <a:effectLst/>
                          <a:latin typeface="+mn-ea"/>
                          <a:ea typeface="+mn-ea"/>
                        </a:rPr>
                        <a:t>分類編目與圖書館自動化</a:t>
                      </a:r>
                      <a:endParaRPr lang="zh-TW" altLang="zh-TW" sz="1500" b="0" kern="100" dirty="0">
                        <a:effectLst/>
                        <a:latin typeface="+mn-ea"/>
                        <a:ea typeface="+mn-ea"/>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spcAft>
                          <a:spcPts val="0"/>
                        </a:spcAft>
                        <a:buFont typeface="Wingdings" panose="05000000000000000000" pitchFamily="2" charset="2"/>
                        <a:buNone/>
                      </a:pPr>
                      <a:r>
                        <a:rPr lang="zh-TW" altLang="en-US" sz="1500" b="0" kern="100" dirty="0">
                          <a:effectLst/>
                          <a:latin typeface="+mn-ea"/>
                          <a:ea typeface="+mn-ea"/>
                        </a:rPr>
                        <a:t>閱讀素養教學</a:t>
                      </a:r>
                      <a:endParaRPr lang="zh-TW" sz="1500" b="0" kern="100" dirty="0">
                        <a:effectLst/>
                        <a:latin typeface="+mn-ea"/>
                        <a:ea typeface="+mn-ea"/>
                        <a:cs typeface="Times New Roman"/>
                      </a:endParaRPr>
                    </a:p>
                  </a:txBody>
                  <a:tcPr marL="50643" marR="5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0000">
                <a:tc>
                  <a:txBody>
                    <a:bodyPr/>
                    <a:lstStyle/>
                    <a:p>
                      <a:pPr marL="0" indent="0">
                        <a:spcAft>
                          <a:spcPts val="0"/>
                        </a:spcAft>
                        <a:buFont typeface="Wingdings" panose="05000000000000000000" pitchFamily="2" charset="2"/>
                        <a:buNone/>
                      </a:pPr>
                      <a:r>
                        <a:rPr lang="zh-TW" altLang="en-US" sz="1500" b="0" kern="100" dirty="0">
                          <a:effectLst/>
                          <a:latin typeface="+mn-ea"/>
                          <a:ea typeface="+mn-ea"/>
                          <a:cs typeface="Times New Roman"/>
                        </a:rPr>
                        <a:t>圖書館閱讀推廣</a:t>
                      </a:r>
                      <a:endParaRPr lang="zh-TW" sz="1500" b="0" kern="100" dirty="0">
                        <a:effectLst/>
                        <a:latin typeface="+mn-ea"/>
                        <a:ea typeface="+mn-ea"/>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500" b="0" kern="100" dirty="0">
                          <a:effectLst/>
                          <a:latin typeface="+mn-ea"/>
                          <a:ea typeface="+mn-ea"/>
                        </a:rPr>
                        <a:t>資訊素養教學概論</a:t>
                      </a:r>
                      <a:endParaRPr lang="zh-TW" altLang="zh-TW" sz="1500" b="0" kern="100" dirty="0">
                        <a:effectLst/>
                        <a:latin typeface="+mn-ea"/>
                        <a:ea typeface="+mn-ea"/>
                        <a:cs typeface="Times New Roman"/>
                      </a:endParaRPr>
                    </a:p>
                  </a:txBody>
                  <a:tcPr marL="50643" marR="5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7338">
                <a:tc>
                  <a:txBody>
                    <a:bodyPr/>
                    <a:lstStyle/>
                    <a:p>
                      <a:pPr marL="0" indent="0">
                        <a:spcAft>
                          <a:spcPts val="0"/>
                        </a:spcAft>
                        <a:buFont typeface="Wingdings" panose="05000000000000000000" pitchFamily="2" charset="2"/>
                        <a:buNone/>
                      </a:pPr>
                      <a:r>
                        <a:rPr lang="zh-TW" altLang="en-US" sz="1500" b="0" kern="100" dirty="0">
                          <a:effectLst/>
                          <a:latin typeface="+mn-ea"/>
                          <a:ea typeface="+mn-ea"/>
                          <a:cs typeface="Times New Roman"/>
                        </a:rPr>
                        <a:t>閱讀推動結合社會資源</a:t>
                      </a:r>
                      <a:endParaRPr lang="zh-TW" sz="1500" b="0" kern="100" dirty="0">
                        <a:effectLst/>
                        <a:latin typeface="+mn-ea"/>
                        <a:ea typeface="+mn-ea"/>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spcAft>
                          <a:spcPts val="0"/>
                        </a:spcAft>
                        <a:buFont typeface="Wingdings" panose="05000000000000000000" pitchFamily="2" charset="2"/>
                        <a:buNone/>
                      </a:pPr>
                      <a:r>
                        <a:rPr lang="zh-TW" altLang="en-US" sz="1500" b="0" kern="100" dirty="0">
                          <a:effectLst/>
                          <a:latin typeface="+mn-ea"/>
                          <a:ea typeface="+mn-ea"/>
                        </a:rPr>
                        <a:t>資訊素養與跨領域教學</a:t>
                      </a:r>
                      <a:endParaRPr lang="zh-TW" sz="1500" b="0" kern="100" dirty="0">
                        <a:effectLst/>
                        <a:latin typeface="+mn-ea"/>
                        <a:ea typeface="+mn-ea"/>
                        <a:cs typeface="Times New Roman"/>
                      </a:endParaRPr>
                    </a:p>
                  </a:txBody>
                  <a:tcPr marL="50643" marR="5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0000">
                <a:tc>
                  <a:txBody>
                    <a:bodyPr/>
                    <a:lstStyle/>
                    <a:p>
                      <a:pPr marL="0" indent="0">
                        <a:spcAft>
                          <a:spcPts val="0"/>
                        </a:spcAft>
                        <a:buFont typeface="Wingdings" panose="05000000000000000000" pitchFamily="2" charset="2"/>
                        <a:buNone/>
                      </a:pPr>
                      <a:r>
                        <a:rPr lang="zh-TW" altLang="en-US" sz="1500" b="0" kern="100" dirty="0">
                          <a:effectLst/>
                          <a:latin typeface="+mn-ea"/>
                          <a:ea typeface="+mn-ea"/>
                        </a:rPr>
                        <a:t>圖書館人力資源之運用</a:t>
                      </a:r>
                      <a:endParaRPr lang="zh-TW" sz="1500" b="0" kern="100" dirty="0">
                        <a:effectLst/>
                        <a:latin typeface="+mn-ea"/>
                        <a:ea typeface="+mn-ea"/>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spcAft>
                          <a:spcPts val="0"/>
                        </a:spcAft>
                        <a:buFont typeface="Wingdings" panose="05000000000000000000" pitchFamily="2" charset="2"/>
                        <a:buNone/>
                      </a:pPr>
                      <a:r>
                        <a:rPr lang="zh-TW" altLang="zh-TW" sz="1400" kern="1200" dirty="0">
                          <a:solidFill>
                            <a:schemeClr val="tx1"/>
                          </a:solidFill>
                          <a:effectLst/>
                          <a:latin typeface="+mn-lt"/>
                          <a:ea typeface="+mn-ea"/>
                          <a:cs typeface="+mn-cs"/>
                        </a:rPr>
                        <a:t>主題式協同教學</a:t>
                      </a:r>
                      <a:endParaRPr lang="zh-TW" sz="1500" b="0" kern="100" dirty="0">
                        <a:effectLst/>
                        <a:latin typeface="+mn-ea"/>
                        <a:ea typeface="+mn-ea"/>
                        <a:cs typeface="Times New Roman"/>
                      </a:endParaRPr>
                    </a:p>
                  </a:txBody>
                  <a:tcPr marL="50643" marR="5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0000">
                <a:tc>
                  <a:txBody>
                    <a:bodyPr/>
                    <a:lstStyle/>
                    <a:p>
                      <a:r>
                        <a:rPr lang="zh-TW" altLang="en-US" sz="1500" b="0" dirty="0"/>
                        <a:t>其他國家的閱讀推廣</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1400" kern="1200" dirty="0">
                          <a:solidFill>
                            <a:schemeClr val="tx1"/>
                          </a:solidFill>
                          <a:effectLst/>
                          <a:latin typeface="+mn-lt"/>
                          <a:ea typeface="+mn-ea"/>
                          <a:cs typeface="+mn-cs"/>
                        </a:rPr>
                        <a:t>國小英文閱讀推動</a:t>
                      </a:r>
                      <a:endParaRPr lang="zh-TW" altLang="zh-TW" sz="1500" b="0" kern="100" dirty="0">
                        <a:effectLst/>
                        <a:latin typeface="+mn-ea"/>
                        <a:ea typeface="+mn-ea"/>
                        <a:cs typeface="Times New Roman"/>
                      </a:endParaRPr>
                    </a:p>
                  </a:txBody>
                  <a:tcPr marL="50643" marR="5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000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altLang="zh-TW" sz="1500" b="0" kern="100" dirty="0">
                        <a:effectLst/>
                        <a:latin typeface="+mn-ea"/>
                        <a:ea typeface="+mn-ea"/>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1500" b="0" kern="100" dirty="0">
                          <a:effectLst/>
                          <a:latin typeface="+mn-ea"/>
                          <a:ea typeface="+mn-ea"/>
                        </a:rPr>
                        <a:t>雲端軟體</a:t>
                      </a:r>
                      <a:r>
                        <a:rPr lang="zh-TW" altLang="en-US" sz="1500" b="0" kern="100" dirty="0">
                          <a:effectLst/>
                          <a:latin typeface="+mn-ea"/>
                          <a:ea typeface="+mn-ea"/>
                        </a:rPr>
                        <a:t>與實作</a:t>
                      </a:r>
                      <a:endParaRPr lang="zh-TW" altLang="zh-TW" sz="1500" b="0" kern="100" dirty="0">
                        <a:effectLst/>
                        <a:latin typeface="+mn-ea"/>
                        <a:ea typeface="+mn-ea"/>
                        <a:cs typeface="Times New Roman"/>
                      </a:endParaRPr>
                    </a:p>
                  </a:txBody>
                  <a:tcPr marL="50643" marR="5064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 name="矩形 2"/>
          <p:cNvSpPr/>
          <p:nvPr/>
        </p:nvSpPr>
        <p:spPr>
          <a:xfrm>
            <a:off x="4688114" y="2757714"/>
            <a:ext cx="2111829" cy="587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15281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400" dirty="0" smtClean="0">
                <a:latin typeface="微軟正黑體" panose="020B0604030504040204" pitchFamily="34" charset="-120"/>
                <a:ea typeface="微軟正黑體" panose="020B0604030504040204" pitchFamily="34" charset="-120"/>
              </a:rPr>
              <a:t>課程設計</a:t>
            </a:r>
            <a:endParaRPr lang="zh-TW" altLang="en-US" sz="4400" dirty="0">
              <a:latin typeface="微軟正黑體" panose="020B0604030504040204" pitchFamily="34" charset="-120"/>
              <a:ea typeface="微軟正黑體" panose="020B0604030504040204" pitchFamily="34" charset="-120"/>
            </a:endParaRPr>
          </a:p>
        </p:txBody>
      </p:sp>
      <p:sp>
        <p:nvSpPr>
          <p:cNvPr id="3" name="文字版面配置區 2"/>
          <p:cNvSpPr>
            <a:spLocks noGrp="1"/>
          </p:cNvSpPr>
          <p:nvPr>
            <p:ph type="body" idx="1"/>
          </p:nvPr>
        </p:nvSpPr>
        <p:spPr/>
        <p:txBody>
          <a:bodyPr/>
          <a:lstStyle/>
          <a:p>
            <a:pPr marL="76200" indent="0">
              <a:buClr>
                <a:srgbClr val="FF0000"/>
              </a:buClr>
              <a:buNone/>
              <a:defRPr/>
            </a:pPr>
            <a:r>
              <a:rPr lang="zh-TW" altLang="en-US" dirty="0">
                <a:latin typeface="微軟正黑體" panose="020B0604030504040204" pitchFamily="34" charset="-120"/>
                <a:ea typeface="微軟正黑體" panose="020B0604030504040204" pitchFamily="34" charset="-120"/>
              </a:rPr>
              <a:t>依據</a:t>
            </a:r>
            <a:endParaRPr lang="en-US" altLang="zh-TW" dirty="0">
              <a:latin typeface="微軟正黑體" panose="020B0604030504040204" pitchFamily="34" charset="-120"/>
              <a:ea typeface="微軟正黑體" panose="020B0604030504040204" pitchFamily="34" charset="-120"/>
            </a:endParaRPr>
          </a:p>
          <a:p>
            <a:pPr marL="342900" indent="-342900">
              <a:lnSpc>
                <a:spcPts val="3800"/>
              </a:lnSpc>
              <a:buFont typeface="Wingdings" panose="05000000000000000000" pitchFamily="2" charset="2"/>
              <a:buChar char="l"/>
            </a:pPr>
            <a:r>
              <a:rPr lang="zh-TW" altLang="en-US" dirty="0">
                <a:solidFill>
                  <a:srgbClr val="4472C4">
                    <a:lumMod val="75000"/>
                  </a:srgbClr>
                </a:solidFill>
                <a:latin typeface="微軟正黑體" panose="020B0604030504040204" pitchFamily="34" charset="-120"/>
                <a:ea typeface="微軟正黑體" panose="020B0604030504040204" pitchFamily="34" charset="-120"/>
              </a:rPr>
              <a:t>十二年國教課程領綱學習重點（學習表現</a:t>
            </a:r>
            <a:r>
              <a:rPr lang="en-US" altLang="zh-TW" dirty="0">
                <a:solidFill>
                  <a:srgbClr val="4472C4">
                    <a:lumMod val="75000"/>
                  </a:srgbClr>
                </a:solidFill>
                <a:latin typeface="微軟正黑體" panose="020B0604030504040204" pitchFamily="34" charset="-120"/>
                <a:ea typeface="微軟正黑體" panose="020B0604030504040204" pitchFamily="34" charset="-120"/>
              </a:rPr>
              <a:t>/</a:t>
            </a:r>
            <a:r>
              <a:rPr lang="zh-TW" altLang="en-US" dirty="0">
                <a:solidFill>
                  <a:srgbClr val="4472C4">
                    <a:lumMod val="75000"/>
                  </a:srgbClr>
                </a:solidFill>
                <a:latin typeface="微軟正黑體" panose="020B0604030504040204" pitchFamily="34" charset="-120"/>
                <a:ea typeface="微軟正黑體" panose="020B0604030504040204" pitchFamily="34" charset="-120"/>
              </a:rPr>
              <a:t>學習內容）</a:t>
            </a:r>
            <a:endParaRPr lang="en-US" altLang="zh-TW" dirty="0">
              <a:solidFill>
                <a:srgbClr val="4472C4">
                  <a:lumMod val="75000"/>
                </a:srgbClr>
              </a:solidFill>
              <a:latin typeface="微軟正黑體" panose="020B0604030504040204" pitchFamily="34" charset="-120"/>
              <a:ea typeface="微軟正黑體" panose="020B0604030504040204" pitchFamily="34" charset="-120"/>
            </a:endParaRPr>
          </a:p>
          <a:p>
            <a:pPr marL="342900" indent="-342900">
              <a:lnSpc>
                <a:spcPts val="3800"/>
              </a:lnSpc>
              <a:buFont typeface="Wingdings" panose="05000000000000000000" pitchFamily="2" charset="2"/>
              <a:buChar char="l"/>
            </a:pPr>
            <a:r>
              <a:rPr lang="zh-TW" altLang="en-US" dirty="0">
                <a:solidFill>
                  <a:srgbClr val="4472C4">
                    <a:lumMod val="75000"/>
                  </a:srgbClr>
                </a:solidFill>
                <a:latin typeface="微軟正黑體" panose="020B0604030504040204" pitchFamily="34" charset="-120"/>
                <a:ea typeface="微軟正黑體" panose="020B0604030504040204" pitchFamily="34" charset="-120"/>
              </a:rPr>
              <a:t>十二年國教課綱議題學習目標</a:t>
            </a:r>
            <a:endParaRPr lang="en-US" altLang="zh-TW" dirty="0">
              <a:solidFill>
                <a:srgbClr val="4472C4">
                  <a:lumMod val="75000"/>
                </a:srgbClr>
              </a:solidFill>
              <a:latin typeface="微軟正黑體" panose="020B0604030504040204" pitchFamily="34" charset="-120"/>
              <a:ea typeface="微軟正黑體" panose="020B0604030504040204" pitchFamily="34" charset="-120"/>
            </a:endParaRPr>
          </a:p>
          <a:p>
            <a:pPr marL="342900" indent="-342900">
              <a:lnSpc>
                <a:spcPts val="3800"/>
              </a:lnSpc>
              <a:buFont typeface="Wingdings" panose="05000000000000000000" pitchFamily="2" charset="2"/>
              <a:buChar char="l"/>
            </a:pPr>
            <a:r>
              <a:rPr lang="en-US" altLang="zh-TW" dirty="0">
                <a:solidFill>
                  <a:srgbClr val="4472C4">
                    <a:lumMod val="75000"/>
                  </a:srgbClr>
                </a:solidFill>
                <a:latin typeface="微軟正黑體" panose="020B0604030504040204" pitchFamily="34" charset="-120"/>
                <a:ea typeface="微軟正黑體" panose="020B0604030504040204" pitchFamily="34" charset="-120"/>
              </a:rPr>
              <a:t>SDGs</a:t>
            </a:r>
            <a:r>
              <a:rPr lang="zh-TW" altLang="en-US" dirty="0">
                <a:solidFill>
                  <a:srgbClr val="4472C4">
                    <a:lumMod val="75000"/>
                  </a:srgbClr>
                </a:solidFill>
                <a:latin typeface="微軟正黑體" panose="020B0604030504040204" pitchFamily="34" charset="-120"/>
                <a:ea typeface="微軟正黑體" panose="020B0604030504040204" pitchFamily="34" charset="-120"/>
              </a:rPr>
              <a:t>永續發展目標的知識、技能、態度  </a:t>
            </a:r>
            <a:endParaRPr lang="en-US" altLang="zh-TW" dirty="0">
              <a:solidFill>
                <a:srgbClr val="4472C4">
                  <a:lumMod val="75000"/>
                </a:srgbClr>
              </a:solidFill>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26202791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6"/>
</p:tagLst>
</file>

<file path=ppt/tags/tag12.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6"/>
</p:tagLst>
</file>

<file path=ppt/tags/tag13.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6"/>
</p:tagLst>
</file>

<file path=ppt/tags/tag4.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6"/>
</p:tagLst>
</file>

<file path=ppt/tags/tag6.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6"/>
</p:tagLst>
</file>

<file path=ppt/tags/tag9.xml><?xml version="1.0" encoding="utf-8"?>
<p:tagLst xmlns:a="http://schemas.openxmlformats.org/drawingml/2006/main" xmlns:r="http://schemas.openxmlformats.org/officeDocument/2006/relationships" xmlns:p="http://schemas.openxmlformats.org/presentationml/2006/main">
  <p:tag name="MH" val="20170627103451"/>
  <p:tag name="MH_LIBRARY" val="GRAPHIC"/>
  <p:tag name="MH_TYPE" val="Other"/>
  <p:tag name="MH_ORDER" val="6"/>
</p:tagLst>
</file>

<file path=ppt/theme/theme1.xml><?xml version="1.0" encoding="utf-8"?>
<a:theme xmlns:a="http://schemas.openxmlformats.org/drawingml/2006/main" name="Seyton template">
  <a:themeElements>
    <a:clrScheme name="Custom 347">
      <a:dk1>
        <a:srgbClr val="434343"/>
      </a:dk1>
      <a:lt1>
        <a:srgbClr val="FFFFFF"/>
      </a:lt1>
      <a:dk2>
        <a:srgbClr val="7B8486"/>
      </a:dk2>
      <a:lt2>
        <a:srgbClr val="E3E9EB"/>
      </a:lt2>
      <a:accent1>
        <a:srgbClr val="2A95B7"/>
      </a:accent1>
      <a:accent2>
        <a:srgbClr val="80D5CC"/>
      </a:accent2>
      <a:accent3>
        <a:srgbClr val="E9CB74"/>
      </a:accent3>
      <a:accent4>
        <a:srgbClr val="D19E9E"/>
      </a:accent4>
      <a:accent5>
        <a:srgbClr val="E47474"/>
      </a:accent5>
      <a:accent6>
        <a:srgbClr val="9DAF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1818</Words>
  <Application>Microsoft Office PowerPoint</Application>
  <PresentationFormat>如螢幕大小 (16:9)</PresentationFormat>
  <Paragraphs>294</Paragraphs>
  <Slides>32</Slides>
  <Notes>9</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32</vt:i4>
      </vt:variant>
    </vt:vector>
  </HeadingPairs>
  <TitlesOfParts>
    <vt:vector size="49" baseType="lpstr">
      <vt:lpstr>Times New Roman</vt:lpstr>
      <vt:lpstr>Tw Cen MT</vt:lpstr>
      <vt:lpstr>華康康楷體W5</vt:lpstr>
      <vt:lpstr>Patrick Hand SC</vt:lpstr>
      <vt:lpstr>Microsoft Yahei</vt:lpstr>
      <vt:lpstr>新細明體</vt:lpstr>
      <vt:lpstr>Microsoft Sans Serif</vt:lpstr>
      <vt:lpstr>標楷體</vt:lpstr>
      <vt:lpstr>SimSun</vt:lpstr>
      <vt:lpstr>Microsoft Yahei</vt:lpstr>
      <vt:lpstr>微軟正黑體</vt:lpstr>
      <vt:lpstr>Wingdings</vt:lpstr>
      <vt:lpstr>Arial</vt:lpstr>
      <vt:lpstr>Sniglet</vt:lpstr>
      <vt:lpstr>微軟正黑體</vt:lpstr>
      <vt:lpstr>Calibri</vt:lpstr>
      <vt:lpstr>Seyton template</vt:lpstr>
      <vt:lpstr>資訊素養融入專題探究</vt:lpstr>
      <vt:lpstr>大綱</vt:lpstr>
      <vt:lpstr>發展歷程</vt:lpstr>
      <vt:lpstr>全國圖書教師輔導團</vt:lpstr>
      <vt:lpstr>PowerPoint 簡報</vt:lpstr>
      <vt:lpstr>國小圖書資訊利用教育教學綱要</vt:lpstr>
      <vt:lpstr>PowerPoint 簡報</vt:lpstr>
      <vt:lpstr>國小圖書教師初、進階研習</vt:lpstr>
      <vt:lpstr>課程設計</vt:lpstr>
      <vt:lpstr>以Super 3進行“疫”想天開專題探究</vt:lpstr>
      <vt:lpstr>PowerPoint 簡報</vt:lpstr>
      <vt:lpstr>Super3議題探究教學分想--交通工具知多少</vt:lpstr>
      <vt:lpstr>海報成品</vt:lpstr>
      <vt:lpstr>資訊素養與專題研究  單元1：資訊素養概論(基礎) 單元2: Super3專題探究實務</vt:lpstr>
      <vt:lpstr>三年級Super3教學設計【小農夫種菜趣】</vt:lpstr>
      <vt:lpstr>◆執行</vt:lpstr>
      <vt:lpstr>資訊素養與專題探究(國小)  單元1：國小專題探究       單元2：Big6專題探究實務</vt:lpstr>
      <vt:lpstr>     BIG6架構</vt:lpstr>
      <vt:lpstr>                                                                                                                                                                    </vt:lpstr>
      <vt:lpstr>資訊素養與專題探究  單元3：Big6理論與實務1</vt:lpstr>
      <vt:lpstr>教學設計 </vt:lpstr>
      <vt:lpstr>PowerPoint 簡報</vt:lpstr>
      <vt:lpstr>PowerPoint 簡報</vt:lpstr>
      <vt:lpstr>資訊素養與專題探究  單元４：Big6理論與實務2(進階)</vt:lpstr>
      <vt:lpstr>國中專題探究教學示例</vt:lpstr>
      <vt:lpstr>The Five W’s of Website Evaluation</vt:lpstr>
      <vt:lpstr>資訊資源評估－CRAAP Test </vt:lpstr>
      <vt:lpstr>PowerPoint 簡報</vt:lpstr>
      <vt:lpstr>PowerPoint 簡報</vt:lpstr>
      <vt:lpstr>ICT的應用</vt:lpstr>
      <vt:lpstr>Jamboard 融入</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學校資訊素養教育現況</dc:title>
  <dc:creator>Lai</dc:creator>
  <cp:lastModifiedBy>Lai</cp:lastModifiedBy>
  <cp:revision>28</cp:revision>
  <dcterms:modified xsi:type="dcterms:W3CDTF">2022-11-27T14:18:01Z</dcterms:modified>
</cp:coreProperties>
</file>